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4"/>
  </p:sldMasterIdLst>
  <p:notesMasterIdLst>
    <p:notesMasterId r:id="rId10"/>
  </p:notesMasterIdLst>
  <p:sldIdLst>
    <p:sldId id="256" r:id="rId5"/>
    <p:sldId id="336" r:id="rId6"/>
    <p:sldId id="337" r:id="rId7"/>
    <p:sldId id="338" r:id="rId8"/>
    <p:sldId id="339" r:id="rId9"/>
  </p:sldIdLst>
  <p:sldSz cx="9144000" cy="6858000" type="screen4x3"/>
  <p:notesSz cx="7010400" cy="9296400"/>
  <p:custDataLst>
    <p:tags r:id="rId11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Joseph Theile" initials="JT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8294E"/>
    <a:srgbClr val="1E136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 horzBarState="maximized">
    <p:restoredLeft sz="15620"/>
    <p:restoredTop sz="85486" autoAdjust="0"/>
  </p:normalViewPr>
  <p:slideViewPr>
    <p:cSldViewPr>
      <p:cViewPr varScale="1">
        <p:scale>
          <a:sx n="76" d="100"/>
          <a:sy n="76" d="100"/>
        </p:scale>
        <p:origin x="786" y="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commentAuthors" Target="commentAuthors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gs" Target="tags/tag1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15E111C5-2E10-4B50-903C-56D65B4EDD75}" type="datetimeFigureOut">
              <a:rPr lang="en-US" smtClean="0"/>
              <a:pPr/>
              <a:t>4/9/2019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B6D6E9DA-062B-4AC6-8061-5436A2651AB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62472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D6E9DA-062B-4AC6-8061-5436A2651ABA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D6E9DA-062B-4AC6-8061-5436A2651ABA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6D6E9DA-062B-4AC6-8061-5436A2651ABA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448713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6D6E9DA-062B-4AC6-8061-5436A2651ABA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092212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6D6E9DA-062B-4AC6-8061-5436A2651ABA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90660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Click to enter the title.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enter additional information.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EF6CC3-1935-42FB-A2F2-553D6CFA2C06}" type="datetime1">
              <a:rPr lang="en-US" smtClean="0"/>
              <a:pPr/>
              <a:t>4/9/2019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7734D1-8BCF-4F6B-8C2C-67A07E74FCC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0"/>
            <a:ext cx="9144000" cy="457200"/>
          </a:xfrm>
          <a:prstGeom prst="rect">
            <a:avLst/>
          </a:prstGeom>
          <a:solidFill>
            <a:srgbClr val="28294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 userDrawn="1"/>
        </p:nvSpPr>
        <p:spPr>
          <a:xfrm>
            <a:off x="-2583" y="478510"/>
            <a:ext cx="9154332" cy="114300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 userDrawn="1"/>
        </p:nvSpPr>
        <p:spPr>
          <a:xfrm>
            <a:off x="-2583" y="6324600"/>
            <a:ext cx="9144000" cy="540504"/>
          </a:xfrm>
          <a:prstGeom prst="rect">
            <a:avLst/>
          </a:prstGeom>
          <a:solidFill>
            <a:srgbClr val="28294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 userDrawn="1"/>
        </p:nvSpPr>
        <p:spPr>
          <a:xfrm>
            <a:off x="-2583" y="6196416"/>
            <a:ext cx="9154332" cy="114300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30" name="Picture 6" descr="http://quickmoneyanswers.com/wp-content/uploads/2012/03/nevada-state-sales-tax.jpg"/>
          <p:cNvPicPr>
            <a:picLocks noChangeAspect="1" noChangeArrowheads="1"/>
          </p:cNvPicPr>
          <p:nvPr userDrawn="1"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2064" y="12357"/>
            <a:ext cx="2126822" cy="21294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95293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2810"/>
            <a:ext cx="8229600" cy="824828"/>
          </a:xfrm>
        </p:spPr>
        <p:txBody>
          <a:bodyPr/>
          <a:lstStyle>
            <a:lvl1pPr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B41E8-E4A9-4E31-B52E-C23E6D9A095B}" type="datetime1">
              <a:rPr lang="en-US" smtClean="0"/>
              <a:pPr/>
              <a:t>4/9/2019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7734D1-8BCF-4F6B-8C2C-67A07E74FCC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0"/>
            <a:ext cx="9144000" cy="457200"/>
          </a:xfrm>
          <a:prstGeom prst="rect">
            <a:avLst/>
          </a:prstGeom>
          <a:solidFill>
            <a:srgbClr val="28294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 userDrawn="1"/>
        </p:nvSpPr>
        <p:spPr>
          <a:xfrm>
            <a:off x="-2583" y="478510"/>
            <a:ext cx="9154332" cy="114300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 userDrawn="1"/>
        </p:nvSpPr>
        <p:spPr>
          <a:xfrm>
            <a:off x="-2583" y="6324600"/>
            <a:ext cx="9144000" cy="540504"/>
          </a:xfrm>
          <a:prstGeom prst="rect">
            <a:avLst/>
          </a:prstGeom>
          <a:solidFill>
            <a:srgbClr val="28294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Division of Health Care Financing and</a:t>
            </a:r>
            <a:r>
              <a:rPr lang="en-US" baseline="0" dirty="0"/>
              <a:t> Policy</a:t>
            </a:r>
            <a:endParaRPr lang="en-US" dirty="0"/>
          </a:p>
        </p:txBody>
      </p:sp>
      <p:sp>
        <p:nvSpPr>
          <p:cNvPr id="10" name="Rectangle 9"/>
          <p:cNvSpPr/>
          <p:nvPr userDrawn="1"/>
        </p:nvSpPr>
        <p:spPr>
          <a:xfrm>
            <a:off x="-2583" y="6196416"/>
            <a:ext cx="9154332" cy="114300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6" descr="http://quickmoneyanswers.com/wp-content/uploads/2012/03/nevada-state-sales-tax.jpg"/>
          <p:cNvPicPr>
            <a:picLocks noChangeAspect="1" noChangeArrowheads="1"/>
          </p:cNvPicPr>
          <p:nvPr userDrawn="1"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76201"/>
            <a:ext cx="1293782" cy="1295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82974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9613EA-D432-474A-A72A-B0553610DE57}" type="datetime1">
              <a:rPr lang="en-US" smtClean="0"/>
              <a:pPr/>
              <a:t>4/9/2019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7734D1-8BCF-4F6B-8C2C-67A07E74FCC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30392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mailto:bslamowitz@dhcfp.nv.gov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hyperlink" Target="mailto:hlong@dhcfp.nv.gov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962400"/>
            <a:ext cx="6477000" cy="1981200"/>
          </a:xfrm>
        </p:spPr>
        <p:txBody>
          <a:bodyPr>
            <a:normAutofit/>
          </a:bodyPr>
          <a:lstStyle/>
          <a:p>
            <a:endParaRPr lang="en-US" dirty="0"/>
          </a:p>
          <a:p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685800" y="3227387"/>
            <a:ext cx="7772400" cy="1470025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Pharmacy Benefits Management  </a:t>
            </a:r>
            <a:br>
              <a:rPr lang="en-US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Nevada Medicaid</a:t>
            </a:r>
          </a:p>
        </p:txBody>
      </p:sp>
      <p:sp>
        <p:nvSpPr>
          <p:cNvPr id="7" name="Subtitle 2"/>
          <p:cNvSpPr txBox="1">
            <a:spLocks/>
          </p:cNvSpPr>
          <p:nvPr/>
        </p:nvSpPr>
        <p:spPr>
          <a:xfrm>
            <a:off x="152400" y="920930"/>
            <a:ext cx="3276600" cy="1371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 dirty="0"/>
              <a:t>Steve </a:t>
            </a:r>
            <a:r>
              <a:rPr lang="en-US" sz="1600" dirty="0" err="1"/>
              <a:t>Sisolak</a:t>
            </a:r>
            <a:br>
              <a:rPr lang="en-US" sz="1600" dirty="0"/>
            </a:br>
            <a:r>
              <a:rPr lang="en-US" sz="1600" dirty="0"/>
              <a:t>Governor</a:t>
            </a:r>
          </a:p>
          <a:p>
            <a:endParaRPr lang="en-US" dirty="0"/>
          </a:p>
        </p:txBody>
      </p:sp>
      <p:sp>
        <p:nvSpPr>
          <p:cNvPr id="8" name="Subtitle 2"/>
          <p:cNvSpPr txBox="1">
            <a:spLocks/>
          </p:cNvSpPr>
          <p:nvPr/>
        </p:nvSpPr>
        <p:spPr>
          <a:xfrm>
            <a:off x="5715000" y="920930"/>
            <a:ext cx="3276600" cy="1371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 dirty="0"/>
              <a:t>Suzanne Bierman, JD, MPH</a:t>
            </a:r>
          </a:p>
          <a:p>
            <a:r>
              <a:rPr lang="en-US" sz="1600" dirty="0"/>
              <a:t>Administrator</a:t>
            </a:r>
          </a:p>
          <a:p>
            <a:r>
              <a:rPr lang="en-US" sz="1200" dirty="0"/>
              <a:t>Division of Health Care Financing and Policy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54276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Background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1554" y="1816588"/>
            <a:ext cx="8229600" cy="3224823"/>
          </a:xfrm>
        </p:spPr>
        <p:txBody>
          <a:bodyPr>
            <a:normAutofit fontScale="77500" lnSpcReduction="20000"/>
          </a:bodyPr>
          <a:lstStyle/>
          <a:p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Nevada seeks to procure a contemporary Pharmacy Benefits Management (PBM) solution that is built on MITA 3.0 compliant architecture </a:t>
            </a:r>
          </a:p>
          <a:p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State views this as a partnership to support the Governor’s plan to ensure quality and affordable health care to Nevadans</a:t>
            </a:r>
          </a:p>
          <a:p>
            <a:pPr lvl="1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Transparency</a:t>
            </a:r>
          </a:p>
          <a:p>
            <a:pPr lvl="1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Oversight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7734D1-8BCF-4F6B-8C2C-67A07E74FCC1}" type="slidenum">
              <a:rPr lang="en-US" smtClean="0"/>
              <a:pPr/>
              <a:t>2</a:t>
            </a:fld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22192F48-4881-4B1A-84C5-48F3EFD4B95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76825" y="4026969"/>
            <a:ext cx="2952750" cy="2028883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8BC77E-0CDA-4AC8-8496-30F5BC1365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592810"/>
            <a:ext cx="8229600" cy="1083590"/>
          </a:xfrm>
        </p:spPr>
        <p:txBody>
          <a:bodyPr>
            <a:normAutofit fontScale="90000"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Request For Proposal (RFP) </a:t>
            </a:r>
            <a:br>
              <a:rPr lang="en-US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Scope and Requirements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742ABC-5282-4F22-A0F2-CC757DEBB6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6700" y="1752600"/>
            <a:ext cx="8610600" cy="3810000"/>
          </a:xfrm>
        </p:spPr>
        <p:txBody>
          <a:bodyPr>
            <a:normAutofit/>
          </a:bodyPr>
          <a:lstStyle/>
          <a:p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new PBM solution will replace the current solution with updated technology capable of higher service levels</a:t>
            </a:r>
          </a:p>
          <a:p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It will be flexible and extensible to support additional State programs, if needed</a:t>
            </a:r>
          </a:p>
          <a:p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vendor will be responsible for all components of the day-to-day clinical and operational administration of Nevada’s pharmacy benefit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979D34F-4298-45B3-8B06-AC23ED9CCB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7734D1-8BCF-4F6B-8C2C-67A07E74FCC1}" type="slidenum">
              <a:rPr lang="en-US" smtClean="0"/>
              <a:pPr/>
              <a:t>3</a:t>
            </a:fld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E227656D-3F45-481F-B1C4-7D350B1F718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86400" y="4419600"/>
            <a:ext cx="2691190" cy="16867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67956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FF5B59-B754-473F-85CB-6C5986027D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Proposed Timeline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CE833E-874F-4AB0-9F07-FB2A05C987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6699" y="1943894"/>
            <a:ext cx="8610600" cy="3886200"/>
          </a:xfrm>
        </p:spPr>
        <p:txBody>
          <a:bodyPr>
            <a:normAutofit/>
          </a:bodyPr>
          <a:lstStyle/>
          <a:p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January – April 2019: PBM RFP Development</a:t>
            </a:r>
          </a:p>
          <a:p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May – July 2019: RFP Publish on Purchasing Website to the Public</a:t>
            </a:r>
          </a:p>
          <a:p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September – October 2019: Establish Vendor Selection</a:t>
            </a:r>
          </a:p>
          <a:p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July 2020: PBM Vendor Go-Live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0DBB947-D72C-401A-8D1E-A3C2B327A2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7734D1-8BCF-4F6B-8C2C-67A07E74FCC1}" type="slidenum">
              <a:rPr lang="en-US" smtClean="0"/>
              <a:pPr/>
              <a:t>4</a:t>
            </a:fld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436AA1EB-3438-454D-8FFE-34885AD4475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44788" y="4267200"/>
            <a:ext cx="3654424" cy="18302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77594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1ABE87-8988-409C-9202-270F3C06A9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Contact Information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2603A8-6FEF-4C44-82B1-CF6488C49C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4617" y="2012949"/>
            <a:ext cx="8229600" cy="4525963"/>
          </a:xfrm>
        </p:spPr>
        <p:txBody>
          <a:bodyPr/>
          <a:lstStyle/>
          <a:p>
            <a:pPr marL="0" indent="0" algn="ctr">
              <a:buNone/>
            </a:pP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Beth Slamowitz, PharmD</a:t>
            </a:r>
          </a:p>
          <a:p>
            <a:pPr marL="0" indent="0" algn="ctr">
              <a:buNone/>
            </a:pP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bslamowitz@dhcfp.nv.gov</a:t>
            </a:r>
            <a:endParaRPr lang="en-US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(775)684-7967</a:t>
            </a:r>
          </a:p>
          <a:p>
            <a:pPr marL="0" indent="0" algn="ctr">
              <a:buNone/>
            </a:pPr>
            <a:endParaRPr lang="en-US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Holly M. Long, MS</a:t>
            </a:r>
          </a:p>
          <a:p>
            <a:pPr marL="0" indent="0" algn="ctr">
              <a:buNone/>
            </a:pP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hlong@dhcfp.nv.gov</a:t>
            </a:r>
            <a:endParaRPr lang="en-US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(775)684-3150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080057A-24C3-4764-84C9-98F6EFD0EA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7734D1-8BCF-4F6B-8C2C-67A07E74FCC1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1075268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</p:tagLst>
</file>

<file path=ppt/theme/theme1.xml><?xml version="1.0" encoding="utf-8"?>
<a:theme xmlns:a="http://schemas.openxmlformats.org/drawingml/2006/main" name="presentation template (3696_0)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A5B3A298B8C224F82A320BE635D1A36" ma:contentTypeVersion="0" ma:contentTypeDescription="Create a new document." ma:contentTypeScope="" ma:versionID="752494a4928ad1f68b134e319469b8b9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1b05d82d297216baf5b26c55225140df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5305E6CA-CED8-4A13-8555-709996C57A6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D0ADD31D-57AD-4560-8881-586ECD087D4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7882617-A03A-498A-BD9D-0CD4327C4512}">
  <ds:schemaRefs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presentation template (3696_0)</Template>
  <TotalTime>1938</TotalTime>
  <Words>197</Words>
  <Application>Microsoft Office PowerPoint</Application>
  <PresentationFormat>On-screen Show (4:3)</PresentationFormat>
  <Paragraphs>37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Times New Roman</vt:lpstr>
      <vt:lpstr>presentation template (3696_0)</vt:lpstr>
      <vt:lpstr>Pharmacy Benefits Management   Nevada Medicaid</vt:lpstr>
      <vt:lpstr>Background</vt:lpstr>
      <vt:lpstr>     Request For Proposal (RFP)  Scope and Requirements</vt:lpstr>
      <vt:lpstr>Proposed Timeline</vt:lpstr>
      <vt:lpstr>Contact Information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Ericka Sorensen</dc:creator>
  <cp:lastModifiedBy>Krista Hyatt</cp:lastModifiedBy>
  <cp:revision>39</cp:revision>
  <cp:lastPrinted>2019-03-26T21:20:39Z</cp:lastPrinted>
  <dcterms:created xsi:type="dcterms:W3CDTF">2014-08-29T18:13:45Z</dcterms:created>
  <dcterms:modified xsi:type="dcterms:W3CDTF">2019-04-09T14:18:40Z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0x010100CA5B3A298B8C224F82A320BE635D1A36</vt:lpwstr>
  </property>
</Properties>
</file>