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9"/>
  </p:notesMasterIdLst>
  <p:sldIdLst>
    <p:sldId id="256" r:id="rId5"/>
    <p:sldId id="257" r:id="rId6"/>
    <p:sldId id="267" r:id="rId7"/>
    <p:sldId id="281" r:id="rId8"/>
    <p:sldId id="419" r:id="rId9"/>
    <p:sldId id="424" r:id="rId10"/>
    <p:sldId id="425" r:id="rId11"/>
    <p:sldId id="430" r:id="rId12"/>
    <p:sldId id="426" r:id="rId13"/>
    <p:sldId id="427" r:id="rId14"/>
    <p:sldId id="428" r:id="rId15"/>
    <p:sldId id="429" r:id="rId16"/>
    <p:sldId id="259" r:id="rId17"/>
    <p:sldId id="263" r:id="rId1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86494DF-AAA5-1F1A-E093-020A3F160DCC}" name="Vickie S. Ives" initials="VSI" userId="S::vives@health.nv.gov::400cddd8-2b1b-47a5-bbf3-439e74d530e4"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647D"/>
    <a:srgbClr val="000000"/>
    <a:srgbClr val="2D4E6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64" autoAdjust="0"/>
    <p:restoredTop sz="86380" autoAdjust="0"/>
  </p:normalViewPr>
  <p:slideViewPr>
    <p:cSldViewPr snapToGrid="0">
      <p:cViewPr varScale="1">
        <p:scale>
          <a:sx n="88" d="100"/>
          <a:sy n="88" d="100"/>
        </p:scale>
        <p:origin x="621" y="51"/>
      </p:cViewPr>
      <p:guideLst/>
    </p:cSldViewPr>
  </p:slideViewPr>
  <p:outlineViewPr>
    <p:cViewPr>
      <p:scale>
        <a:sx n="20" d="100"/>
        <a:sy n="20" d="100"/>
      </p:scale>
      <p:origin x="0" y="-1038"/>
    </p:cViewPr>
  </p:outlineViewPr>
  <p:notesTextViewPr>
    <p:cViewPr>
      <p:scale>
        <a:sx n="153" d="100"/>
        <a:sy n="153" d="100"/>
      </p:scale>
      <p:origin x="0" y="0"/>
    </p:cViewPr>
  </p:notesTextViewPr>
  <p:sorterViewPr>
    <p:cViewPr>
      <p:scale>
        <a:sx n="100" d="100"/>
        <a:sy n="100" d="100"/>
      </p:scale>
      <p:origin x="0" y="-499"/>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8/10/relationships/authors" Targe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D4BBCA8-B155-4D2B-A7D5-062E35E30AC8}" type="datetimeFigureOut">
              <a:rPr lang="en-US" smtClean="0"/>
              <a:t>11/9/2022</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3B0F296-8A45-4EA4-9A0D-877034B8B81B}" type="slidenum">
              <a:rPr lang="en-US" smtClean="0"/>
              <a:t>‹#›</a:t>
            </a:fld>
            <a:endParaRPr lang="en-US"/>
          </a:p>
        </p:txBody>
      </p:sp>
    </p:spTree>
    <p:extLst>
      <p:ext uri="{BB962C8B-B14F-4D97-AF65-F5344CB8AC3E}">
        <p14:creationId xmlns:p14="http://schemas.microsoft.com/office/powerpoint/2010/main" val="28388852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3B0F296-8A45-4EA4-9A0D-877034B8B81B}" type="slidenum">
              <a:rPr lang="en-US" smtClean="0"/>
              <a:t>3</a:t>
            </a:fld>
            <a:endParaRPr lang="en-US" dirty="0"/>
          </a:p>
        </p:txBody>
      </p:sp>
    </p:spTree>
    <p:extLst>
      <p:ext uri="{BB962C8B-B14F-4D97-AF65-F5344CB8AC3E}">
        <p14:creationId xmlns:p14="http://schemas.microsoft.com/office/powerpoint/2010/main" val="37186147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3B0F296-8A45-4EA4-9A0D-877034B8B81B}" type="slidenum">
              <a:rPr lang="en-US" smtClean="0"/>
              <a:t>10</a:t>
            </a:fld>
            <a:endParaRPr lang="en-US"/>
          </a:p>
        </p:txBody>
      </p:sp>
    </p:spTree>
    <p:extLst>
      <p:ext uri="{BB962C8B-B14F-4D97-AF65-F5344CB8AC3E}">
        <p14:creationId xmlns:p14="http://schemas.microsoft.com/office/powerpoint/2010/main" val="19865024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3B0F296-8A45-4EA4-9A0D-877034B8B81B}" type="slidenum">
              <a:rPr lang="en-US" smtClean="0"/>
              <a:t>14</a:t>
            </a:fld>
            <a:endParaRPr lang="en-US"/>
          </a:p>
        </p:txBody>
      </p:sp>
    </p:spTree>
    <p:extLst>
      <p:ext uri="{BB962C8B-B14F-4D97-AF65-F5344CB8AC3E}">
        <p14:creationId xmlns:p14="http://schemas.microsoft.com/office/powerpoint/2010/main" val="240867704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0" name="Rectangle 19">
            <a:extLst>
              <a:ext uri="{FF2B5EF4-FFF2-40B4-BE49-F238E27FC236}">
                <a16:creationId xmlns:a16="http://schemas.microsoft.com/office/drawing/2014/main" id="{6520FDE9-868C-4E81-A98A-E947D11F2BE8}"/>
              </a:ext>
              <a:ext uri="{C183D7F6-B498-43B3-948B-1728B52AA6E4}">
                <adec:decorative xmlns:adec="http://schemas.microsoft.com/office/drawing/2017/decorative" val="1"/>
              </a:ext>
            </a:extLst>
          </p:cNvPr>
          <p:cNvSpPr/>
          <p:nvPr userDrawn="1"/>
        </p:nvSpPr>
        <p:spPr>
          <a:xfrm>
            <a:off x="0" y="0"/>
            <a:ext cx="2045368" cy="20727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n-lt"/>
            </a:endParaRPr>
          </a:p>
        </p:txBody>
      </p:sp>
      <p:sp>
        <p:nvSpPr>
          <p:cNvPr id="34" name="Rectangle 33">
            <a:extLst>
              <a:ext uri="{FF2B5EF4-FFF2-40B4-BE49-F238E27FC236}">
                <a16:creationId xmlns:a16="http://schemas.microsoft.com/office/drawing/2014/main" id="{E00750D6-7F10-4864-AA79-F3592380CA11}"/>
              </a:ext>
              <a:ext uri="{C183D7F6-B498-43B3-948B-1728B52AA6E4}">
                <adec:decorative xmlns:adec="http://schemas.microsoft.com/office/drawing/2017/decorative" val="1"/>
              </a:ext>
            </a:extLst>
          </p:cNvPr>
          <p:cNvSpPr/>
          <p:nvPr userDrawn="1"/>
        </p:nvSpPr>
        <p:spPr>
          <a:xfrm>
            <a:off x="7998692" y="5587941"/>
            <a:ext cx="1012304" cy="113353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n-lt"/>
            </a:endParaRPr>
          </a:p>
        </p:txBody>
      </p:sp>
      <p:sp>
        <p:nvSpPr>
          <p:cNvPr id="2" name="Title 1"/>
          <p:cNvSpPr>
            <a:spLocks noGrp="1"/>
          </p:cNvSpPr>
          <p:nvPr>
            <p:ph type="ctrTitle" hasCustomPrompt="1"/>
          </p:nvPr>
        </p:nvSpPr>
        <p:spPr>
          <a:xfrm>
            <a:off x="685800" y="4830538"/>
            <a:ext cx="7772400" cy="466344"/>
          </a:xfrm>
        </p:spPr>
        <p:txBody>
          <a:bodyPr anchor="b"/>
          <a:lstStyle>
            <a:lvl1pPr algn="ctr">
              <a:defRPr lang="en-US" sz="2800" kern="1200" dirty="0" smtClean="0">
                <a:solidFill>
                  <a:srgbClr val="2D4E6B"/>
                </a:solidFill>
                <a:latin typeface="+mn-lt"/>
                <a:ea typeface="+mj-ea"/>
                <a:cs typeface="Times New Roman" panose="02020603050405020304" pitchFamily="18" charset="0"/>
              </a:defRPr>
            </a:lvl1pPr>
          </a:lstStyle>
          <a:p>
            <a:r>
              <a:rPr lang="en-US" dirty="0"/>
              <a:t>Click to edit Division</a:t>
            </a:r>
          </a:p>
        </p:txBody>
      </p:sp>
      <p:sp>
        <p:nvSpPr>
          <p:cNvPr id="3" name="Subtitle 2"/>
          <p:cNvSpPr>
            <a:spLocks noGrp="1"/>
          </p:cNvSpPr>
          <p:nvPr>
            <p:ph type="subTitle" idx="1" hasCustomPrompt="1"/>
          </p:nvPr>
        </p:nvSpPr>
        <p:spPr>
          <a:xfrm>
            <a:off x="1143000" y="5384419"/>
            <a:ext cx="6858000" cy="466344"/>
          </a:xfrm>
        </p:spPr>
        <p:txBody>
          <a:bodyPr/>
          <a:lstStyle>
            <a:lvl1pPr marL="0" indent="0" algn="ctr">
              <a:buNone/>
              <a:defRPr lang="en-US" sz="2400" kern="1200" dirty="0" smtClean="0">
                <a:solidFill>
                  <a:schemeClr val="tx1">
                    <a:lumMod val="75000"/>
                    <a:lumOff val="25000"/>
                  </a:schemeClr>
                </a:solidFill>
                <a:latin typeface="+mn-lt"/>
                <a:ea typeface="+mn-ea"/>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presented by (Person’s Name)</a:t>
            </a:r>
          </a:p>
        </p:txBody>
      </p:sp>
      <p:sp>
        <p:nvSpPr>
          <p:cNvPr id="4" name="Date Placeholder 3"/>
          <p:cNvSpPr>
            <a:spLocks noGrp="1"/>
          </p:cNvSpPr>
          <p:nvPr>
            <p:ph type="dt" sz="half" idx="10"/>
          </p:nvPr>
        </p:nvSpPr>
        <p:spPr>
          <a:xfrm>
            <a:off x="628650" y="6356351"/>
            <a:ext cx="2057400" cy="365125"/>
          </a:xfrm>
          <a:prstGeom prst="rect">
            <a:avLst/>
          </a:prstGeom>
        </p:spPr>
        <p:txBody>
          <a:bodyPr anchor="ctr"/>
          <a:lstStyle>
            <a:lvl1pPr>
              <a:defRPr>
                <a:solidFill>
                  <a:srgbClr val="2D4E6B"/>
                </a:solidFill>
                <a:latin typeface="+mn-lt"/>
                <a:cs typeface="Times New Roman" panose="02020603050405020304" pitchFamily="18" charset="0"/>
              </a:defRPr>
            </a:lvl1pPr>
          </a:lstStyle>
          <a:p>
            <a:fld id="{4C7C30BE-F809-40C4-85AC-A11F0466CCBC}" type="datetime1">
              <a:rPr lang="en-US" smtClean="0"/>
              <a:pPr/>
              <a:t>11/9/2022</a:t>
            </a:fld>
            <a:endParaRPr lang="en-US" dirty="0"/>
          </a:p>
        </p:txBody>
      </p:sp>
      <p:pic>
        <p:nvPicPr>
          <p:cNvPr id="12" name="Picture 11" descr="The Great Seal of the State of Nevada &quot;All for our Country&quot;">
            <a:extLst>
              <a:ext uri="{FF2B5EF4-FFF2-40B4-BE49-F238E27FC236}">
                <a16:creationId xmlns:a16="http://schemas.microsoft.com/office/drawing/2014/main" id="{42DAF26C-9FC7-410E-9231-61A376E2632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752779" y="480070"/>
            <a:ext cx="1638443" cy="1592718"/>
          </a:xfrm>
          <a:prstGeom prst="rect">
            <a:avLst/>
          </a:prstGeom>
        </p:spPr>
      </p:pic>
      <p:sp>
        <p:nvSpPr>
          <p:cNvPr id="13" name="Title 1">
            <a:extLst>
              <a:ext uri="{FF2B5EF4-FFF2-40B4-BE49-F238E27FC236}">
                <a16:creationId xmlns:a16="http://schemas.microsoft.com/office/drawing/2014/main" id="{753DACCF-E8A0-49D4-8C38-1B368CDD51C2}"/>
              </a:ext>
            </a:extLst>
          </p:cNvPr>
          <p:cNvSpPr txBox="1">
            <a:spLocks/>
          </p:cNvSpPr>
          <p:nvPr userDrawn="1"/>
        </p:nvSpPr>
        <p:spPr>
          <a:xfrm>
            <a:off x="0" y="2635560"/>
            <a:ext cx="9144000" cy="1368547"/>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4800" kern="1200">
                <a:solidFill>
                  <a:srgbClr val="1F4E79"/>
                </a:solidFill>
                <a:latin typeface="Times New Roman" panose="02020603050405020304" pitchFamily="18" charset="0"/>
                <a:ea typeface="+mj-ea"/>
                <a:cs typeface="Times New Roman" panose="02020603050405020304" pitchFamily="18" charset="0"/>
              </a:defRPr>
            </a:lvl1pPr>
          </a:lstStyle>
          <a:p>
            <a:r>
              <a:rPr lang="en-US" sz="4800" dirty="0">
                <a:solidFill>
                  <a:srgbClr val="2D4E6B"/>
                </a:solidFill>
                <a:latin typeface="+mn-lt"/>
              </a:rPr>
              <a:t>Department of Health and </a:t>
            </a:r>
            <a:br>
              <a:rPr lang="en-US" sz="4800" dirty="0">
                <a:solidFill>
                  <a:srgbClr val="2D4E6B"/>
                </a:solidFill>
                <a:latin typeface="+mn-lt"/>
              </a:rPr>
            </a:br>
            <a:r>
              <a:rPr lang="en-US" sz="4800" dirty="0">
                <a:solidFill>
                  <a:srgbClr val="2D4E6B"/>
                </a:solidFill>
                <a:latin typeface="+mn-lt"/>
              </a:rPr>
              <a:t>Human Services</a:t>
            </a:r>
          </a:p>
        </p:txBody>
      </p:sp>
      <p:sp>
        <p:nvSpPr>
          <p:cNvPr id="14" name="Title 1">
            <a:extLst>
              <a:ext uri="{FF2B5EF4-FFF2-40B4-BE49-F238E27FC236}">
                <a16:creationId xmlns:a16="http://schemas.microsoft.com/office/drawing/2014/main" id="{4248A74E-2433-4389-91F8-D2613A945B59}"/>
              </a:ext>
            </a:extLst>
          </p:cNvPr>
          <p:cNvSpPr txBox="1">
            <a:spLocks/>
          </p:cNvSpPr>
          <p:nvPr userDrawn="1"/>
        </p:nvSpPr>
        <p:spPr>
          <a:xfrm>
            <a:off x="0" y="1270059"/>
            <a:ext cx="9144000" cy="1368547"/>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4800" kern="1200">
                <a:solidFill>
                  <a:srgbClr val="1F4E79"/>
                </a:solidFill>
                <a:latin typeface="Times New Roman" panose="02020603050405020304" pitchFamily="18" charset="0"/>
                <a:ea typeface="+mj-ea"/>
                <a:cs typeface="Times New Roman" panose="02020603050405020304" pitchFamily="18" charset="0"/>
              </a:defRPr>
            </a:lvl1pPr>
          </a:lstStyle>
          <a:p>
            <a:r>
              <a:rPr lang="en-US" sz="3200" dirty="0">
                <a:solidFill>
                  <a:srgbClr val="2D4E6B"/>
                </a:solidFill>
                <a:latin typeface="+mn-lt"/>
              </a:rPr>
              <a:t>State of Nevada</a:t>
            </a:r>
          </a:p>
        </p:txBody>
      </p:sp>
      <p:cxnSp>
        <p:nvCxnSpPr>
          <p:cNvPr id="15" name="Straight Connector 14">
            <a:extLst>
              <a:ext uri="{FF2B5EF4-FFF2-40B4-BE49-F238E27FC236}">
                <a16:creationId xmlns:a16="http://schemas.microsoft.com/office/drawing/2014/main" id="{07D4CF24-A2DA-41A6-AA2A-AFA48B4DE962}"/>
              </a:ext>
            </a:extLst>
          </p:cNvPr>
          <p:cNvCxnSpPr/>
          <p:nvPr userDrawn="1"/>
        </p:nvCxnSpPr>
        <p:spPr>
          <a:xfrm>
            <a:off x="1145309" y="4099227"/>
            <a:ext cx="6853383" cy="0"/>
          </a:xfrm>
          <a:prstGeom prst="line">
            <a:avLst/>
          </a:prstGeom>
          <a:ln w="25400" cap="sq">
            <a:solidFill>
              <a:schemeClr val="accent5">
                <a:lumMod val="50000"/>
              </a:schemeClr>
            </a:solidFill>
            <a:headEnd type="diamond" w="med" len="lg"/>
            <a:tailEnd type="diamond" w="med" len="lg"/>
          </a:ln>
        </p:spPr>
        <p:style>
          <a:lnRef idx="1">
            <a:schemeClr val="accent1"/>
          </a:lnRef>
          <a:fillRef idx="0">
            <a:schemeClr val="accent1"/>
          </a:fillRef>
          <a:effectRef idx="0">
            <a:schemeClr val="accent1"/>
          </a:effectRef>
          <a:fontRef idx="minor">
            <a:schemeClr val="tx1"/>
          </a:fontRef>
        </p:style>
      </p:cxnSp>
      <p:grpSp>
        <p:nvGrpSpPr>
          <p:cNvPr id="18" name="Group 17">
            <a:extLst>
              <a:ext uri="{FF2B5EF4-FFF2-40B4-BE49-F238E27FC236}">
                <a16:creationId xmlns:a16="http://schemas.microsoft.com/office/drawing/2014/main" id="{9642DA30-72C3-4A56-8F90-C881EA8350F6}"/>
              </a:ext>
            </a:extLst>
          </p:cNvPr>
          <p:cNvGrpSpPr/>
          <p:nvPr userDrawn="1"/>
        </p:nvGrpSpPr>
        <p:grpSpPr>
          <a:xfrm>
            <a:off x="902547" y="915697"/>
            <a:ext cx="7338906" cy="717126"/>
            <a:chOff x="1764437" y="915697"/>
            <a:chExt cx="8664719" cy="717126"/>
          </a:xfrm>
        </p:grpSpPr>
        <p:sp>
          <p:nvSpPr>
            <p:cNvPr id="16" name="Text Box 49">
              <a:extLst>
                <a:ext uri="{FF2B5EF4-FFF2-40B4-BE49-F238E27FC236}">
                  <a16:creationId xmlns:a16="http://schemas.microsoft.com/office/drawing/2014/main" id="{9A1303DE-E389-4ED6-9AB0-D43864252D5D}"/>
                </a:ext>
              </a:extLst>
            </p:cNvPr>
            <p:cNvSpPr txBox="1">
              <a:spLocks noChangeArrowheads="1"/>
            </p:cNvSpPr>
            <p:nvPr userDrawn="1"/>
          </p:nvSpPr>
          <p:spPr bwMode="auto">
            <a:xfrm>
              <a:off x="1764437" y="920035"/>
              <a:ext cx="1809751" cy="712788"/>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377" rtl="0" eaLnBrk="0" fontAlgn="base" latinLnBrk="0" hangingPunct="0">
                <a:lnSpc>
                  <a:spcPct val="100000"/>
                </a:lnSpc>
                <a:spcBef>
                  <a:spcPct val="0"/>
                </a:spcBef>
                <a:spcAft>
                  <a:spcPct val="0"/>
                </a:spcAft>
                <a:buClrTx/>
                <a:buSzTx/>
                <a:buFontTx/>
                <a:buNone/>
                <a:tabLst/>
              </a:pPr>
              <a:r>
                <a:rPr lang="en-US" altLang="en-US" sz="1600" b="1" dirty="0">
                  <a:solidFill>
                    <a:srgbClr val="2D4E6B"/>
                  </a:solidFill>
                  <a:latin typeface="+mn-lt"/>
                </a:rPr>
                <a:t>Steve </a:t>
              </a:r>
              <a:r>
                <a:rPr lang="en-US" altLang="en-US" sz="1600" b="1" dirty="0" err="1">
                  <a:solidFill>
                    <a:srgbClr val="2D4E6B"/>
                  </a:solidFill>
                  <a:latin typeface="+mn-lt"/>
                </a:rPr>
                <a:t>Sisolak</a:t>
              </a:r>
              <a:endParaRPr kumimoji="0" lang="en-US" altLang="en-US" sz="1600" b="1" i="0" u="none" strike="noStrike" cap="none" normalizeH="0" baseline="0" dirty="0">
                <a:ln>
                  <a:noFill/>
                </a:ln>
                <a:solidFill>
                  <a:srgbClr val="2D4E6B"/>
                </a:solidFill>
                <a:effectLst/>
                <a:latin typeface="+mn-lt"/>
              </a:endParaRPr>
            </a:p>
            <a:p>
              <a:pPr marL="0" marR="0" lvl="0" indent="0" algn="ctr" defTabSz="914377" rtl="0" eaLnBrk="0" fontAlgn="base" latinLnBrk="0" hangingPunct="0">
                <a:lnSpc>
                  <a:spcPct val="100000"/>
                </a:lnSpc>
                <a:spcBef>
                  <a:spcPct val="0"/>
                </a:spcBef>
                <a:spcAft>
                  <a:spcPct val="0"/>
                </a:spcAft>
                <a:buClrTx/>
                <a:buSzTx/>
                <a:buFontTx/>
                <a:buNone/>
                <a:tabLst/>
              </a:pPr>
              <a:r>
                <a:rPr kumimoji="0" lang="en-US" altLang="en-US" sz="1600" b="1" i="1" u="none" strike="noStrike" cap="none" normalizeH="0" baseline="0" dirty="0">
                  <a:ln>
                    <a:noFill/>
                  </a:ln>
                  <a:solidFill>
                    <a:srgbClr val="2D4E6B"/>
                  </a:solidFill>
                  <a:effectLst/>
                  <a:latin typeface="+mn-lt"/>
                </a:rPr>
                <a:t>Governor</a:t>
              </a:r>
              <a:endParaRPr kumimoji="0" lang="en-US" altLang="en-US" sz="1800" b="0" i="1" u="none" strike="noStrike" cap="none" normalizeH="0" baseline="0" dirty="0">
                <a:ln>
                  <a:noFill/>
                </a:ln>
                <a:solidFill>
                  <a:srgbClr val="2D4E6B"/>
                </a:solidFill>
                <a:effectLst/>
                <a:latin typeface="+mn-lt"/>
              </a:endParaRPr>
            </a:p>
          </p:txBody>
        </p:sp>
        <p:sp>
          <p:nvSpPr>
            <p:cNvPr id="17" name="Text Box 50">
              <a:extLst>
                <a:ext uri="{FF2B5EF4-FFF2-40B4-BE49-F238E27FC236}">
                  <a16:creationId xmlns:a16="http://schemas.microsoft.com/office/drawing/2014/main" id="{8291B8C5-0AFD-4DE8-93B3-4AA98A5CEDB7}"/>
                </a:ext>
              </a:extLst>
            </p:cNvPr>
            <p:cNvSpPr txBox="1">
              <a:spLocks noChangeArrowheads="1"/>
            </p:cNvSpPr>
            <p:nvPr userDrawn="1"/>
          </p:nvSpPr>
          <p:spPr bwMode="auto">
            <a:xfrm>
              <a:off x="8617817" y="915697"/>
              <a:ext cx="1811339" cy="712788"/>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377"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dirty="0">
                  <a:ln>
                    <a:noFill/>
                  </a:ln>
                  <a:solidFill>
                    <a:srgbClr val="2D4E6B"/>
                  </a:solidFill>
                  <a:effectLst/>
                  <a:latin typeface="+mn-lt"/>
                </a:rPr>
                <a:t>Richard Whitley</a:t>
              </a:r>
            </a:p>
            <a:p>
              <a:pPr marL="0" marR="0" lvl="0" indent="0" algn="ctr" defTabSz="914377" rtl="0" eaLnBrk="0" fontAlgn="base" latinLnBrk="0" hangingPunct="0">
                <a:lnSpc>
                  <a:spcPct val="100000"/>
                </a:lnSpc>
                <a:spcBef>
                  <a:spcPct val="0"/>
                </a:spcBef>
                <a:spcAft>
                  <a:spcPct val="0"/>
                </a:spcAft>
                <a:buClrTx/>
                <a:buSzTx/>
                <a:buFontTx/>
                <a:buNone/>
                <a:tabLst/>
              </a:pPr>
              <a:r>
                <a:rPr kumimoji="0" lang="en-US" altLang="en-US" sz="1600" b="1" i="1" u="none" strike="noStrike" cap="none" normalizeH="0" baseline="0" dirty="0">
                  <a:ln>
                    <a:noFill/>
                  </a:ln>
                  <a:solidFill>
                    <a:srgbClr val="2D4E6B"/>
                  </a:solidFill>
                  <a:effectLst/>
                  <a:latin typeface="+mn-lt"/>
                </a:rPr>
                <a:t>Director</a:t>
              </a:r>
              <a:endParaRPr kumimoji="0" lang="en-US" altLang="en-US" sz="1800" b="0" i="1" u="none" strike="noStrike" cap="none" normalizeH="0" baseline="0" dirty="0">
                <a:ln>
                  <a:noFill/>
                </a:ln>
                <a:solidFill>
                  <a:srgbClr val="2D4E6B"/>
                </a:solidFill>
                <a:effectLst/>
                <a:latin typeface="+mn-lt"/>
              </a:endParaRPr>
            </a:p>
          </p:txBody>
        </p:sp>
      </p:grpSp>
      <p:sp>
        <p:nvSpPr>
          <p:cNvPr id="22" name="Text Placeholder 21">
            <a:extLst>
              <a:ext uri="{FF2B5EF4-FFF2-40B4-BE49-F238E27FC236}">
                <a16:creationId xmlns:a16="http://schemas.microsoft.com/office/drawing/2014/main" id="{6ACC760E-8E28-4D5F-92C2-F3B3BD49BA51}"/>
              </a:ext>
            </a:extLst>
          </p:cNvPr>
          <p:cNvSpPr>
            <a:spLocks noGrp="1"/>
          </p:cNvSpPr>
          <p:nvPr>
            <p:ph type="body" sz="quarter" idx="13" hasCustomPrompt="1"/>
          </p:nvPr>
        </p:nvSpPr>
        <p:spPr>
          <a:xfrm>
            <a:off x="685800" y="4276658"/>
            <a:ext cx="7772400" cy="466344"/>
          </a:xfrm>
        </p:spPr>
        <p:txBody>
          <a:bodyPr/>
          <a:lstStyle>
            <a:lvl1pPr marL="0" indent="0" algn="ctr">
              <a:buNone/>
              <a:defRPr lang="en-US" sz="3200" kern="1200" dirty="0" smtClean="0">
                <a:solidFill>
                  <a:srgbClr val="2D4E6B"/>
                </a:solidFill>
                <a:latin typeface="+mn-lt"/>
                <a:ea typeface="+mj-ea"/>
                <a:cs typeface="Times New Roman" panose="02020603050405020304" pitchFamily="18" charset="0"/>
              </a:defRPr>
            </a:lvl1pPr>
          </a:lstStyle>
          <a:p>
            <a:pPr lvl="0"/>
            <a:r>
              <a:rPr lang="en-US" dirty="0"/>
              <a:t>Click to edit Presentation Title</a:t>
            </a:r>
          </a:p>
        </p:txBody>
      </p:sp>
      <p:pic>
        <p:nvPicPr>
          <p:cNvPr id="35" name="Picture 34" descr="Department of Health and Human Services logo &quot;DHHS&quot;">
            <a:extLst>
              <a:ext uri="{FF2B5EF4-FFF2-40B4-BE49-F238E27FC236}">
                <a16:creationId xmlns:a16="http://schemas.microsoft.com/office/drawing/2014/main" id="{97172F7C-5175-4A43-A4FD-6859E60AC1B2}"/>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572895" y="4901153"/>
            <a:ext cx="1331869" cy="1789077"/>
          </a:xfrm>
          <a:prstGeom prst="rect">
            <a:avLst/>
          </a:prstGeom>
        </p:spPr>
      </p:pic>
      <p:sp>
        <p:nvSpPr>
          <p:cNvPr id="19" name="Footer Placeholder 5">
            <a:extLst>
              <a:ext uri="{FF2B5EF4-FFF2-40B4-BE49-F238E27FC236}">
                <a16:creationId xmlns:a16="http://schemas.microsoft.com/office/drawing/2014/main" id="{EE36005C-0F53-4E6B-B2EA-8157A00414B0}"/>
              </a:ext>
            </a:extLst>
          </p:cNvPr>
          <p:cNvSpPr txBox="1">
            <a:spLocks/>
          </p:cNvSpPr>
          <p:nvPr userDrawn="1"/>
        </p:nvSpPr>
        <p:spPr>
          <a:xfrm>
            <a:off x="2514600" y="6356350"/>
            <a:ext cx="4114800" cy="365125"/>
          </a:xfrm>
          <a:prstGeom prst="rect">
            <a:avLst/>
          </a:prstGeom>
        </p:spPr>
        <p:txBody>
          <a:bodyPr anchor="ctr"/>
          <a:lstStyle>
            <a:defPPr>
              <a:defRPr lang="en-US"/>
            </a:defPPr>
            <a:lvl1pPr marL="0" algn="ctr" defTabSz="914400" rtl="0" eaLnBrk="1" latinLnBrk="0" hangingPunct="1">
              <a:lnSpc>
                <a:spcPct val="90000"/>
              </a:lnSpc>
              <a:spcBef>
                <a:spcPct val="0"/>
              </a:spcBef>
              <a:buNone/>
              <a:defRPr lang="en-US" altLang="en-US" sz="1400" kern="1200" smtClean="0">
                <a:solidFill>
                  <a:srgbClr val="1F4E79"/>
                </a:solidFill>
                <a:latin typeface="Times New Roman" panose="02020603050405020304" pitchFamily="18" charset="0"/>
                <a:ea typeface="+mj-ea"/>
                <a:cs typeface="Times New Roman" panose="02020603050405020304" pitchFamily="18"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i="1" dirty="0">
                <a:solidFill>
                  <a:srgbClr val="2D4E6B"/>
                </a:solidFill>
                <a:latin typeface="+mn-lt"/>
                <a:cs typeface="Times New Roman" panose="02020603050405020304" pitchFamily="18" charset="0"/>
              </a:rPr>
              <a:t>Helping people.  It’s who we are and what we do.</a:t>
            </a:r>
          </a:p>
        </p:txBody>
      </p:sp>
    </p:spTree>
    <p:extLst>
      <p:ext uri="{BB962C8B-B14F-4D97-AF65-F5344CB8AC3E}">
        <p14:creationId xmlns:p14="http://schemas.microsoft.com/office/powerpoint/2010/main" val="19739339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solidFill>
                  <a:srgbClr val="2D4E6B"/>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A0EC8638-D38E-4C5B-8C11-DA859CF37C29}" type="slidenum">
              <a:rPr lang="en-US" smtClean="0"/>
              <a:t>‹#›</a:t>
            </a:fld>
            <a:endParaRPr lang="en-US"/>
          </a:p>
        </p:txBody>
      </p:sp>
    </p:spTree>
    <p:extLst>
      <p:ext uri="{BB962C8B-B14F-4D97-AF65-F5344CB8AC3E}">
        <p14:creationId xmlns:p14="http://schemas.microsoft.com/office/powerpoint/2010/main" val="23804423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Questions?">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B0ACE2C2-9B9E-4B3E-AC9A-244696EB97A3}"/>
              </a:ext>
            </a:extLst>
          </p:cNvPr>
          <p:cNvSpPr>
            <a:spLocks noGrp="1"/>
          </p:cNvSpPr>
          <p:nvPr>
            <p:ph type="sldNum" sz="quarter" idx="12"/>
          </p:nvPr>
        </p:nvSpPr>
        <p:spPr/>
        <p:txBody>
          <a:bodyPr/>
          <a:lstStyle>
            <a:lvl1pPr>
              <a:defRPr>
                <a:latin typeface="+mn-lt"/>
              </a:defRPr>
            </a:lvl1pPr>
          </a:lstStyle>
          <a:p>
            <a:fld id="{E9C1D828-F931-464A-8E86-F9D742DA373F}" type="slidenum">
              <a:rPr lang="en-US" smtClean="0"/>
              <a:pPr/>
              <a:t>‹#›</a:t>
            </a:fld>
            <a:endParaRPr lang="en-US"/>
          </a:p>
        </p:txBody>
      </p:sp>
      <p:sp>
        <p:nvSpPr>
          <p:cNvPr id="8" name="Title 1">
            <a:extLst>
              <a:ext uri="{FF2B5EF4-FFF2-40B4-BE49-F238E27FC236}">
                <a16:creationId xmlns:a16="http://schemas.microsoft.com/office/drawing/2014/main" id="{D294C7FD-6EE1-451F-BA6B-050A9CEE52F9}"/>
              </a:ext>
            </a:extLst>
          </p:cNvPr>
          <p:cNvSpPr txBox="1">
            <a:spLocks/>
          </p:cNvSpPr>
          <p:nvPr userDrawn="1"/>
        </p:nvSpPr>
        <p:spPr>
          <a:xfrm>
            <a:off x="628650" y="2766218"/>
            <a:ext cx="7886700" cy="1325563"/>
          </a:xfrm>
          <a:prstGeom prst="rect">
            <a:avLst/>
          </a:prstGeom>
        </p:spPr>
        <p:txBody>
          <a:bodyPr vert="horz" lIns="68580" tIns="34290" rIns="68580" bIns="34290" rtlCol="0" anchor="ctr">
            <a:noAutofit/>
          </a:bodyPr>
          <a:lstStyle>
            <a:lvl1pPr algn="l" defTabSz="914400" rtl="0" eaLnBrk="1" latinLnBrk="0" hangingPunct="1">
              <a:lnSpc>
                <a:spcPct val="90000"/>
              </a:lnSpc>
              <a:spcBef>
                <a:spcPct val="0"/>
              </a:spcBef>
              <a:buNone/>
              <a:defRPr lang="en-US" sz="4800" kern="1200" dirty="0" smtClean="0">
                <a:solidFill>
                  <a:srgbClr val="1F4E79"/>
                </a:solidFill>
                <a:latin typeface="Times New Roman" panose="02020603050405020304" pitchFamily="18" charset="0"/>
                <a:ea typeface="+mj-ea"/>
                <a:cs typeface="Times New Roman" panose="02020603050405020304" pitchFamily="18" charset="0"/>
              </a:defRPr>
            </a:lvl1pPr>
          </a:lstStyle>
          <a:p>
            <a:pPr algn="ctr"/>
            <a:r>
              <a:rPr lang="en-US" sz="10000" dirty="0">
                <a:solidFill>
                  <a:srgbClr val="2D4E6B"/>
                </a:solidFill>
                <a:latin typeface="+mn-lt"/>
              </a:rPr>
              <a:t>Questions? </a:t>
            </a:r>
          </a:p>
        </p:txBody>
      </p:sp>
    </p:spTree>
    <p:extLst>
      <p:ext uri="{BB962C8B-B14F-4D97-AF65-F5344CB8AC3E}">
        <p14:creationId xmlns:p14="http://schemas.microsoft.com/office/powerpoint/2010/main" val="22602414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Information">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B0ACE2C2-9B9E-4B3E-AC9A-244696EB97A3}"/>
              </a:ext>
            </a:extLst>
          </p:cNvPr>
          <p:cNvSpPr>
            <a:spLocks noGrp="1"/>
          </p:cNvSpPr>
          <p:nvPr>
            <p:ph type="sldNum" sz="quarter" idx="12"/>
          </p:nvPr>
        </p:nvSpPr>
        <p:spPr/>
        <p:txBody>
          <a:bodyPr/>
          <a:lstStyle>
            <a:lvl1pPr>
              <a:defRPr>
                <a:latin typeface="+mn-lt"/>
              </a:defRPr>
            </a:lvl1pPr>
          </a:lstStyle>
          <a:p>
            <a:fld id="{E9C1D828-F931-464A-8E86-F9D742DA373F}" type="slidenum">
              <a:rPr lang="en-US" smtClean="0"/>
              <a:pPr/>
              <a:t>‹#›</a:t>
            </a:fld>
            <a:endParaRPr lang="en-US"/>
          </a:p>
        </p:txBody>
      </p:sp>
      <p:sp>
        <p:nvSpPr>
          <p:cNvPr id="5" name="Title 1">
            <a:extLst>
              <a:ext uri="{FF2B5EF4-FFF2-40B4-BE49-F238E27FC236}">
                <a16:creationId xmlns:a16="http://schemas.microsoft.com/office/drawing/2014/main" id="{2394F36A-7576-491F-A1F7-C8608A197855}"/>
              </a:ext>
            </a:extLst>
          </p:cNvPr>
          <p:cNvSpPr txBox="1">
            <a:spLocks/>
          </p:cNvSpPr>
          <p:nvPr userDrawn="1"/>
        </p:nvSpPr>
        <p:spPr>
          <a:xfrm>
            <a:off x="628650" y="0"/>
            <a:ext cx="7886700" cy="1325563"/>
          </a:xfrm>
          <a:prstGeom prst="rect">
            <a:avLst/>
          </a:prstGeom>
        </p:spPr>
        <p:txBody>
          <a:bodyPr vert="horz" lIns="68580" tIns="34290" rIns="68580" bIns="34290" rtlCol="0" anchor="ctr">
            <a:normAutofit/>
          </a:bodyPr>
          <a:lstStyle>
            <a:lvl1pPr algn="l" defTabSz="914400" rtl="0" eaLnBrk="1" latinLnBrk="0" hangingPunct="1">
              <a:lnSpc>
                <a:spcPct val="90000"/>
              </a:lnSpc>
              <a:spcBef>
                <a:spcPct val="0"/>
              </a:spcBef>
              <a:buNone/>
              <a:defRPr lang="en-US" sz="4800" kern="1200" dirty="0" smtClean="0">
                <a:solidFill>
                  <a:srgbClr val="1F4E79"/>
                </a:solidFill>
                <a:latin typeface="Times New Roman" panose="02020603050405020304" pitchFamily="18" charset="0"/>
                <a:ea typeface="+mj-ea"/>
                <a:cs typeface="Times New Roman" panose="02020603050405020304" pitchFamily="18" charset="0"/>
              </a:defRPr>
            </a:lvl1pPr>
          </a:lstStyle>
          <a:p>
            <a:r>
              <a:rPr lang="en-US" sz="4800" dirty="0">
                <a:solidFill>
                  <a:srgbClr val="2D4E6B"/>
                </a:solidFill>
                <a:latin typeface="+mn-lt"/>
              </a:rPr>
              <a:t>Contact Information</a:t>
            </a:r>
          </a:p>
        </p:txBody>
      </p:sp>
      <p:sp>
        <p:nvSpPr>
          <p:cNvPr id="7" name="Text Placeholder 6">
            <a:extLst>
              <a:ext uri="{FF2B5EF4-FFF2-40B4-BE49-F238E27FC236}">
                <a16:creationId xmlns:a16="http://schemas.microsoft.com/office/drawing/2014/main" id="{0FBEE78A-C8E5-4BDB-8A72-F43C2988A4AC}"/>
              </a:ext>
            </a:extLst>
          </p:cNvPr>
          <p:cNvSpPr>
            <a:spLocks noGrp="1"/>
          </p:cNvSpPr>
          <p:nvPr>
            <p:ph type="body" sz="quarter" idx="13" hasCustomPrompt="1"/>
          </p:nvPr>
        </p:nvSpPr>
        <p:spPr>
          <a:xfrm>
            <a:off x="628650" y="1813548"/>
            <a:ext cx="3943350" cy="547687"/>
          </a:xfrm>
        </p:spPr>
        <p:txBody>
          <a:bodyPr anchor="ctr">
            <a:noAutofit/>
          </a:bodyPr>
          <a:lstStyle>
            <a:lvl1pPr marL="0" indent="0">
              <a:buNone/>
              <a:defRPr lang="en-US" sz="4000" kern="1200" dirty="0" smtClean="0">
                <a:solidFill>
                  <a:srgbClr val="2D4E6B"/>
                </a:solidFill>
                <a:latin typeface="+mn-lt"/>
                <a:ea typeface="+mj-ea"/>
                <a:cs typeface="Times New Roman" panose="02020603050405020304" pitchFamily="18" charset="0"/>
              </a:defRPr>
            </a:lvl1pPr>
          </a:lstStyle>
          <a:p>
            <a:pPr lvl="0"/>
            <a:r>
              <a:rPr lang="en-US" dirty="0"/>
              <a:t>Name</a:t>
            </a:r>
          </a:p>
        </p:txBody>
      </p:sp>
      <p:sp>
        <p:nvSpPr>
          <p:cNvPr id="9" name="Text Placeholder 8">
            <a:extLst>
              <a:ext uri="{FF2B5EF4-FFF2-40B4-BE49-F238E27FC236}">
                <a16:creationId xmlns:a16="http://schemas.microsoft.com/office/drawing/2014/main" id="{A2534CAD-222C-4493-B95F-339F15DF5B2C}"/>
              </a:ext>
            </a:extLst>
          </p:cNvPr>
          <p:cNvSpPr>
            <a:spLocks noGrp="1"/>
          </p:cNvSpPr>
          <p:nvPr>
            <p:ph type="body" sz="quarter" idx="14" hasCustomPrompt="1"/>
          </p:nvPr>
        </p:nvSpPr>
        <p:spPr>
          <a:xfrm>
            <a:off x="4572000" y="1813548"/>
            <a:ext cx="3943350" cy="547687"/>
          </a:xfrm>
        </p:spPr>
        <p:txBody>
          <a:bodyPr anchor="ctr">
            <a:noAutofit/>
          </a:bodyPr>
          <a:lstStyle>
            <a:lvl1pPr marL="0" indent="0">
              <a:buNone/>
              <a:defRPr lang="en-US" sz="4000" kern="1200" dirty="0" smtClean="0">
                <a:solidFill>
                  <a:srgbClr val="2D4E6B"/>
                </a:solidFill>
                <a:latin typeface="+mn-lt"/>
                <a:ea typeface="+mj-ea"/>
                <a:cs typeface="Times New Roman" panose="02020603050405020304" pitchFamily="18" charset="0"/>
              </a:defRPr>
            </a:lvl1pPr>
          </a:lstStyle>
          <a:p>
            <a:pPr lvl="0"/>
            <a:r>
              <a:rPr lang="en-US" dirty="0"/>
              <a:t>Name</a:t>
            </a:r>
          </a:p>
        </p:txBody>
      </p:sp>
      <p:sp>
        <p:nvSpPr>
          <p:cNvPr id="11" name="Text Placeholder 10">
            <a:extLst>
              <a:ext uri="{FF2B5EF4-FFF2-40B4-BE49-F238E27FC236}">
                <a16:creationId xmlns:a16="http://schemas.microsoft.com/office/drawing/2014/main" id="{7C1ADE59-FB95-4C6E-A827-FD56250EB4B9}"/>
              </a:ext>
            </a:extLst>
          </p:cNvPr>
          <p:cNvSpPr>
            <a:spLocks noGrp="1"/>
          </p:cNvSpPr>
          <p:nvPr>
            <p:ph type="body" sz="quarter" idx="15" hasCustomPrompt="1"/>
          </p:nvPr>
        </p:nvSpPr>
        <p:spPr>
          <a:xfrm>
            <a:off x="628650" y="2376863"/>
            <a:ext cx="3943350" cy="532592"/>
          </a:xfrm>
        </p:spPr>
        <p:txBody>
          <a:bodyPr anchor="ctr"/>
          <a:lstStyle>
            <a:lvl1pPr marL="0" indent="0">
              <a:buNone/>
              <a:defRPr>
                <a:latin typeface="+mn-lt"/>
              </a:defRPr>
            </a:lvl1pPr>
          </a:lstStyle>
          <a:p>
            <a:pPr lvl="0"/>
            <a:r>
              <a:rPr lang="en-US" dirty="0"/>
              <a:t>Job Title</a:t>
            </a:r>
          </a:p>
        </p:txBody>
      </p:sp>
      <p:sp>
        <p:nvSpPr>
          <p:cNvPr id="12" name="Text Placeholder 10">
            <a:extLst>
              <a:ext uri="{FF2B5EF4-FFF2-40B4-BE49-F238E27FC236}">
                <a16:creationId xmlns:a16="http://schemas.microsoft.com/office/drawing/2014/main" id="{E8B4B28B-D99E-4112-8CD4-D11F2E6E72B7}"/>
              </a:ext>
            </a:extLst>
          </p:cNvPr>
          <p:cNvSpPr>
            <a:spLocks noGrp="1"/>
          </p:cNvSpPr>
          <p:nvPr>
            <p:ph type="body" sz="quarter" idx="16" hasCustomPrompt="1"/>
          </p:nvPr>
        </p:nvSpPr>
        <p:spPr>
          <a:xfrm>
            <a:off x="4572000" y="2376863"/>
            <a:ext cx="3943350" cy="532592"/>
          </a:xfrm>
        </p:spPr>
        <p:txBody>
          <a:bodyPr anchor="ctr"/>
          <a:lstStyle>
            <a:lvl1pPr marL="0" indent="0">
              <a:buNone/>
              <a:defRPr>
                <a:latin typeface="+mn-lt"/>
              </a:defRPr>
            </a:lvl1pPr>
          </a:lstStyle>
          <a:p>
            <a:pPr lvl="0"/>
            <a:r>
              <a:rPr lang="en-US" dirty="0"/>
              <a:t>Job Title</a:t>
            </a:r>
          </a:p>
        </p:txBody>
      </p:sp>
      <p:sp>
        <p:nvSpPr>
          <p:cNvPr id="13" name="Text Placeholder 10">
            <a:extLst>
              <a:ext uri="{FF2B5EF4-FFF2-40B4-BE49-F238E27FC236}">
                <a16:creationId xmlns:a16="http://schemas.microsoft.com/office/drawing/2014/main" id="{0156DF49-83D0-41EC-AECD-5F997A34B843}"/>
              </a:ext>
            </a:extLst>
          </p:cNvPr>
          <p:cNvSpPr>
            <a:spLocks noGrp="1"/>
          </p:cNvSpPr>
          <p:nvPr>
            <p:ph type="body" sz="quarter" idx="17" hasCustomPrompt="1"/>
          </p:nvPr>
        </p:nvSpPr>
        <p:spPr>
          <a:xfrm>
            <a:off x="628650" y="2924550"/>
            <a:ext cx="3943350" cy="532592"/>
          </a:xfrm>
        </p:spPr>
        <p:txBody>
          <a:bodyPr anchor="ctr"/>
          <a:lstStyle>
            <a:lvl1pPr marL="0" indent="0">
              <a:buNone/>
              <a:defRPr>
                <a:latin typeface="+mn-lt"/>
              </a:defRPr>
            </a:lvl1pPr>
          </a:lstStyle>
          <a:p>
            <a:pPr lvl="0"/>
            <a:r>
              <a:rPr lang="en-US" dirty="0"/>
              <a:t>Email</a:t>
            </a:r>
          </a:p>
        </p:txBody>
      </p:sp>
      <p:sp>
        <p:nvSpPr>
          <p:cNvPr id="14" name="Text Placeholder 10">
            <a:extLst>
              <a:ext uri="{FF2B5EF4-FFF2-40B4-BE49-F238E27FC236}">
                <a16:creationId xmlns:a16="http://schemas.microsoft.com/office/drawing/2014/main" id="{37FCF11F-5522-4A79-ADC7-43C7B336CEF0}"/>
              </a:ext>
            </a:extLst>
          </p:cNvPr>
          <p:cNvSpPr>
            <a:spLocks noGrp="1"/>
          </p:cNvSpPr>
          <p:nvPr>
            <p:ph type="body" sz="quarter" idx="18" hasCustomPrompt="1"/>
          </p:nvPr>
        </p:nvSpPr>
        <p:spPr>
          <a:xfrm>
            <a:off x="4572000" y="2924550"/>
            <a:ext cx="3943350" cy="532592"/>
          </a:xfrm>
        </p:spPr>
        <p:txBody>
          <a:bodyPr anchor="ctr"/>
          <a:lstStyle>
            <a:lvl1pPr marL="0" indent="0">
              <a:buNone/>
              <a:defRPr>
                <a:latin typeface="+mn-lt"/>
              </a:defRPr>
            </a:lvl1pPr>
          </a:lstStyle>
          <a:p>
            <a:pPr lvl="0"/>
            <a:r>
              <a:rPr lang="en-US" dirty="0"/>
              <a:t>Email</a:t>
            </a:r>
          </a:p>
        </p:txBody>
      </p:sp>
      <p:sp>
        <p:nvSpPr>
          <p:cNvPr id="15" name="Text Placeholder 10">
            <a:extLst>
              <a:ext uri="{FF2B5EF4-FFF2-40B4-BE49-F238E27FC236}">
                <a16:creationId xmlns:a16="http://schemas.microsoft.com/office/drawing/2014/main" id="{780D7327-8F80-4B78-8D25-2D7AFB13A5EF}"/>
              </a:ext>
            </a:extLst>
          </p:cNvPr>
          <p:cNvSpPr>
            <a:spLocks noGrp="1"/>
          </p:cNvSpPr>
          <p:nvPr>
            <p:ph type="body" sz="quarter" idx="19" hasCustomPrompt="1"/>
          </p:nvPr>
        </p:nvSpPr>
        <p:spPr>
          <a:xfrm>
            <a:off x="628650" y="3473235"/>
            <a:ext cx="3943350" cy="532592"/>
          </a:xfrm>
        </p:spPr>
        <p:txBody>
          <a:bodyPr anchor="ctr"/>
          <a:lstStyle>
            <a:lvl1pPr marL="0" indent="0">
              <a:buNone/>
              <a:defRPr>
                <a:latin typeface="+mn-lt"/>
              </a:defRPr>
            </a:lvl1pPr>
          </a:lstStyle>
          <a:p>
            <a:pPr lvl="0"/>
            <a:r>
              <a:rPr lang="en-US" dirty="0"/>
              <a:t>Phone Number</a:t>
            </a:r>
          </a:p>
        </p:txBody>
      </p:sp>
      <p:sp>
        <p:nvSpPr>
          <p:cNvPr id="16" name="Text Placeholder 10">
            <a:extLst>
              <a:ext uri="{FF2B5EF4-FFF2-40B4-BE49-F238E27FC236}">
                <a16:creationId xmlns:a16="http://schemas.microsoft.com/office/drawing/2014/main" id="{744C58A1-3B7F-464F-BFDB-7C34E8957A25}"/>
              </a:ext>
            </a:extLst>
          </p:cNvPr>
          <p:cNvSpPr>
            <a:spLocks noGrp="1"/>
          </p:cNvSpPr>
          <p:nvPr>
            <p:ph type="body" sz="quarter" idx="20" hasCustomPrompt="1"/>
          </p:nvPr>
        </p:nvSpPr>
        <p:spPr>
          <a:xfrm>
            <a:off x="4572000" y="3473235"/>
            <a:ext cx="3943350" cy="532592"/>
          </a:xfrm>
        </p:spPr>
        <p:txBody>
          <a:bodyPr anchor="ctr"/>
          <a:lstStyle>
            <a:lvl1pPr marL="0" indent="0">
              <a:buNone/>
              <a:defRPr>
                <a:latin typeface="+mn-lt"/>
              </a:defRPr>
            </a:lvl1pPr>
          </a:lstStyle>
          <a:p>
            <a:pPr lvl="0"/>
            <a:r>
              <a:rPr lang="en-US" dirty="0"/>
              <a:t>Phone Number</a:t>
            </a:r>
          </a:p>
        </p:txBody>
      </p:sp>
      <p:sp>
        <p:nvSpPr>
          <p:cNvPr id="17" name="Text Placeholder 10">
            <a:extLst>
              <a:ext uri="{FF2B5EF4-FFF2-40B4-BE49-F238E27FC236}">
                <a16:creationId xmlns:a16="http://schemas.microsoft.com/office/drawing/2014/main" id="{0BCA736D-CC37-4A51-89AE-E21A02317A58}"/>
              </a:ext>
            </a:extLst>
          </p:cNvPr>
          <p:cNvSpPr>
            <a:spLocks noGrp="1"/>
          </p:cNvSpPr>
          <p:nvPr>
            <p:ph type="body" sz="quarter" idx="21" hasCustomPrompt="1"/>
          </p:nvPr>
        </p:nvSpPr>
        <p:spPr>
          <a:xfrm>
            <a:off x="2600325" y="5383674"/>
            <a:ext cx="3943350" cy="532592"/>
          </a:xfrm>
        </p:spPr>
        <p:txBody>
          <a:bodyPr anchor="ctr"/>
          <a:lstStyle>
            <a:lvl1pPr marL="0" indent="0" algn="ctr">
              <a:buNone/>
              <a:defRPr>
                <a:latin typeface="+mn-lt"/>
              </a:defRPr>
            </a:lvl1pPr>
          </a:lstStyle>
          <a:p>
            <a:pPr lvl="0"/>
            <a:r>
              <a:rPr lang="en-US" dirty="0"/>
              <a:t>Web Address</a:t>
            </a:r>
          </a:p>
        </p:txBody>
      </p:sp>
    </p:spTree>
    <p:extLst>
      <p:ext uri="{BB962C8B-B14F-4D97-AF65-F5344CB8AC3E}">
        <p14:creationId xmlns:p14="http://schemas.microsoft.com/office/powerpoint/2010/main" val="185403651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Acronyms">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p:txBody>
          <a:bodyPr numCol="2"/>
          <a:lstStyle>
            <a:lvl1pPr>
              <a:defRPr>
                <a:solidFill>
                  <a:srgbClr val="000000"/>
                </a:solidFill>
                <a:latin typeface="+mn-lt"/>
              </a:defRPr>
            </a:lvl1pPr>
          </a:lstStyle>
          <a:p>
            <a:pPr lvl="0"/>
            <a:r>
              <a:rPr lang="en-US" dirty="0"/>
              <a:t>Place Acronyms Here – This list has 2 columns to make it easier to add as many as you need. </a:t>
            </a:r>
          </a:p>
        </p:txBody>
      </p:sp>
      <p:sp>
        <p:nvSpPr>
          <p:cNvPr id="6" name="Slide Number Placeholder 5"/>
          <p:cNvSpPr>
            <a:spLocks noGrp="1"/>
          </p:cNvSpPr>
          <p:nvPr>
            <p:ph type="sldNum" sz="quarter" idx="12"/>
          </p:nvPr>
        </p:nvSpPr>
        <p:spPr/>
        <p:txBody>
          <a:bodyPr/>
          <a:lstStyle>
            <a:lvl1pPr>
              <a:defRPr>
                <a:latin typeface="+mn-lt"/>
              </a:defRPr>
            </a:lvl1pPr>
          </a:lstStyle>
          <a:p>
            <a:fld id="{A0EC8638-D38E-4C5B-8C11-DA859CF37C29}" type="slidenum">
              <a:rPr lang="en-US" smtClean="0"/>
              <a:pPr/>
              <a:t>‹#›</a:t>
            </a:fld>
            <a:endParaRPr lang="en-US"/>
          </a:p>
        </p:txBody>
      </p:sp>
      <p:sp>
        <p:nvSpPr>
          <p:cNvPr id="5" name="Title 1">
            <a:extLst>
              <a:ext uri="{FF2B5EF4-FFF2-40B4-BE49-F238E27FC236}">
                <a16:creationId xmlns:a16="http://schemas.microsoft.com/office/drawing/2014/main" id="{F2977BF7-C691-4DC7-AA5B-AE6458762ECE}"/>
              </a:ext>
            </a:extLst>
          </p:cNvPr>
          <p:cNvSpPr txBox="1">
            <a:spLocks/>
          </p:cNvSpPr>
          <p:nvPr userDrawn="1"/>
        </p:nvSpPr>
        <p:spPr>
          <a:xfrm>
            <a:off x="628650" y="0"/>
            <a:ext cx="78867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lang="en-US" sz="4800" kern="1200" dirty="0">
                <a:solidFill>
                  <a:srgbClr val="1F4E79"/>
                </a:solidFill>
                <a:latin typeface="Times New Roman" panose="02020603050405020304" pitchFamily="18" charset="0"/>
                <a:ea typeface="+mj-ea"/>
                <a:cs typeface="Times New Roman" panose="02020603050405020304" pitchFamily="18" charset="0"/>
              </a:defRPr>
            </a:lvl1pPr>
          </a:lstStyle>
          <a:p>
            <a:r>
              <a:rPr lang="en-US" dirty="0">
                <a:solidFill>
                  <a:srgbClr val="2D4E6B"/>
                </a:solidFill>
                <a:latin typeface="+mn-lt"/>
              </a:rPr>
              <a:t>Acronyms</a:t>
            </a:r>
          </a:p>
        </p:txBody>
      </p:sp>
    </p:spTree>
    <p:extLst>
      <p:ext uri="{BB962C8B-B14F-4D97-AF65-F5344CB8AC3E}">
        <p14:creationId xmlns:p14="http://schemas.microsoft.com/office/powerpoint/2010/main" val="35603984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p:txBody>
          <a:bodyPr/>
          <a:lstStyle>
            <a:lvl1pPr marL="514350" indent="-514350">
              <a:buFont typeface="+mj-lt"/>
              <a:buAutoNum type="arabicPeriod"/>
              <a:defRPr/>
            </a:lvl1pPr>
            <a:lvl2pPr marL="914400" indent="-457200">
              <a:buFont typeface="+mj-lt"/>
              <a:buAutoNum type="arabicPeriod"/>
              <a:defRPr/>
            </a:lvl2pPr>
            <a:lvl3pPr marL="1371600" indent="-457200">
              <a:buFont typeface="+mj-lt"/>
              <a:buAutoNum type="arabicPeriod"/>
              <a:defRPr/>
            </a:lvl3pPr>
            <a:lvl4pPr marL="1714500" indent="-342900">
              <a:buFont typeface="+mj-lt"/>
              <a:buAutoNum type="arabicPeriod"/>
              <a:defRPr/>
            </a:lvl4pPr>
            <a:lvl5pPr marL="2171700" indent="-342900">
              <a:buFont typeface="+mj-lt"/>
              <a:buAutoNum type="arabicPeriod"/>
              <a:defRPr/>
            </a:lvl5pPr>
          </a:lstStyle>
          <a:p>
            <a:pPr lvl="0"/>
            <a:r>
              <a:rPr lang="en-US" dirty="0"/>
              <a:t>Click to add Agenda item 1</a:t>
            </a:r>
          </a:p>
        </p:txBody>
      </p:sp>
      <p:sp>
        <p:nvSpPr>
          <p:cNvPr id="6" name="Slide Number Placeholder 5"/>
          <p:cNvSpPr>
            <a:spLocks noGrp="1"/>
          </p:cNvSpPr>
          <p:nvPr>
            <p:ph type="sldNum" sz="quarter" idx="12"/>
          </p:nvPr>
        </p:nvSpPr>
        <p:spPr/>
        <p:txBody>
          <a:bodyPr/>
          <a:lstStyle/>
          <a:p>
            <a:fld id="{A0EC8638-D38E-4C5B-8C11-DA859CF37C29}" type="slidenum">
              <a:rPr lang="en-US" smtClean="0"/>
              <a:t>‹#›</a:t>
            </a:fld>
            <a:endParaRPr lang="en-US"/>
          </a:p>
        </p:txBody>
      </p:sp>
      <p:sp>
        <p:nvSpPr>
          <p:cNvPr id="7" name="Title 1">
            <a:extLst>
              <a:ext uri="{FF2B5EF4-FFF2-40B4-BE49-F238E27FC236}">
                <a16:creationId xmlns:a16="http://schemas.microsoft.com/office/drawing/2014/main" id="{5AEAF5C6-B59C-45C2-925E-4885EFA9EA13}"/>
              </a:ext>
            </a:extLst>
          </p:cNvPr>
          <p:cNvSpPr txBox="1">
            <a:spLocks/>
          </p:cNvSpPr>
          <p:nvPr userDrawn="1"/>
        </p:nvSpPr>
        <p:spPr>
          <a:xfrm>
            <a:off x="628650" y="0"/>
            <a:ext cx="78867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lang="en-US" sz="4800" kern="1200" dirty="0">
                <a:solidFill>
                  <a:srgbClr val="1F4E79"/>
                </a:solidFill>
                <a:latin typeface="+mn-lt"/>
                <a:ea typeface="+mj-ea"/>
                <a:cs typeface="Times New Roman" panose="02020603050405020304" pitchFamily="18" charset="0"/>
              </a:defRPr>
            </a:lvl1pPr>
          </a:lstStyle>
          <a:p>
            <a:r>
              <a:rPr lang="en-US" dirty="0">
                <a:solidFill>
                  <a:srgbClr val="2D4E6B"/>
                </a:solidFill>
              </a:rPr>
              <a:t>Agenda</a:t>
            </a:r>
          </a:p>
        </p:txBody>
      </p:sp>
    </p:spTree>
    <p:extLst>
      <p:ext uri="{BB962C8B-B14F-4D97-AF65-F5344CB8AC3E}">
        <p14:creationId xmlns:p14="http://schemas.microsoft.com/office/powerpoint/2010/main" val="34021470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2D4E6B"/>
                </a:solidFill>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p:txBody>
          <a:bodyPr/>
          <a:lstStyle/>
          <a:p>
            <a:fld id="{A0EC8638-D38E-4C5B-8C11-DA859CF37C29}" type="slidenum">
              <a:rPr lang="en-US" smtClean="0"/>
              <a:t>‹#›</a:t>
            </a:fld>
            <a:endParaRPr lang="en-US"/>
          </a:p>
        </p:txBody>
      </p:sp>
    </p:spTree>
    <p:extLst>
      <p:ext uri="{BB962C8B-B14F-4D97-AF65-F5344CB8AC3E}">
        <p14:creationId xmlns:p14="http://schemas.microsoft.com/office/powerpoint/2010/main" val="220553644"/>
      </p:ext>
    </p:extLst>
  </p:cSld>
  <p:clrMapOvr>
    <a:masterClrMapping/>
  </p:clrMapOvr>
  <p:extLst>
    <p:ext uri="{DCECCB84-F9BA-43D5-87BE-67443E8EF086}">
      <p15:sldGuideLst xmlns:p15="http://schemas.microsoft.com/office/powerpoint/2012/main">
        <p15:guide id="1" orient="horz" pos="912" userDrawn="1">
          <p15:clr>
            <a:srgbClr val="FBAE40"/>
          </p15:clr>
        </p15:guide>
        <p15:guide id="2" pos="288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solidFill>
                  <a:srgbClr val="2D4E6B"/>
                </a:solidFill>
                <a:latin typeface="+mn-lt"/>
              </a:defRPr>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lang="en-US" sz="2400" kern="1200" smtClean="0">
                <a:solidFill>
                  <a:schemeClr val="tx1">
                    <a:lumMod val="75000"/>
                    <a:lumOff val="25000"/>
                  </a:schemeClr>
                </a:solidFill>
                <a:latin typeface="+mn-lt"/>
                <a:ea typeface="+mn-ea"/>
                <a:cs typeface="Times New Roman" panose="02020603050405020304" pitchFamily="18"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6" name="Slide Number Placeholder 5"/>
          <p:cNvSpPr>
            <a:spLocks noGrp="1"/>
          </p:cNvSpPr>
          <p:nvPr>
            <p:ph type="sldNum" sz="quarter" idx="12"/>
          </p:nvPr>
        </p:nvSpPr>
        <p:spPr/>
        <p:txBody>
          <a:bodyPr/>
          <a:lstStyle>
            <a:lvl1pPr>
              <a:defRPr>
                <a:latin typeface="+mn-lt"/>
              </a:defRPr>
            </a:lvl1pPr>
          </a:lstStyle>
          <a:p>
            <a:fld id="{A0EC8638-D38E-4C5B-8C11-DA859CF37C29}" type="slidenum">
              <a:rPr lang="en-US" smtClean="0"/>
              <a:pPr/>
              <a:t>‹#›</a:t>
            </a:fld>
            <a:endParaRPr lang="en-US"/>
          </a:p>
        </p:txBody>
      </p:sp>
    </p:spTree>
    <p:extLst>
      <p:ext uri="{BB962C8B-B14F-4D97-AF65-F5344CB8AC3E}">
        <p14:creationId xmlns:p14="http://schemas.microsoft.com/office/powerpoint/2010/main" val="31257388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2D4E6B"/>
                </a:solidFill>
              </a:defRPr>
            </a:lvl1pPr>
          </a:lstStyle>
          <a:p>
            <a:r>
              <a:rPr lang="en-US"/>
              <a:t>Click to edit Master title style</a:t>
            </a:r>
            <a:endParaRPr lang="en-US" dirty="0"/>
          </a:p>
        </p:txBody>
      </p:sp>
      <p:sp>
        <p:nvSpPr>
          <p:cNvPr id="3" name="Content Placeholder 2"/>
          <p:cNvSpPr>
            <a:spLocks noGrp="1"/>
          </p:cNvSpPr>
          <p:nvPr>
            <p:ph sz="half" idx="1"/>
          </p:nvPr>
        </p:nvSpPr>
        <p:spPr>
          <a:xfrm>
            <a:off x="628650" y="1447800"/>
            <a:ext cx="3886200" cy="52736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447800"/>
            <a:ext cx="3886200" cy="52736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p:cNvSpPr>
            <a:spLocks noGrp="1"/>
          </p:cNvSpPr>
          <p:nvPr>
            <p:ph type="sldNum" sz="quarter" idx="12"/>
          </p:nvPr>
        </p:nvSpPr>
        <p:spPr/>
        <p:txBody>
          <a:bodyPr/>
          <a:lstStyle/>
          <a:p>
            <a:fld id="{A0EC8638-D38E-4C5B-8C11-DA859CF37C29}" type="slidenum">
              <a:rPr lang="en-US" smtClean="0"/>
              <a:t>‹#›</a:t>
            </a:fld>
            <a:endParaRPr lang="en-US"/>
          </a:p>
        </p:txBody>
      </p:sp>
    </p:spTree>
    <p:extLst>
      <p:ext uri="{BB962C8B-B14F-4D97-AF65-F5344CB8AC3E}">
        <p14:creationId xmlns:p14="http://schemas.microsoft.com/office/powerpoint/2010/main" val="25031693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8650" y="0"/>
            <a:ext cx="7886700" cy="1325563"/>
          </a:xfrm>
        </p:spPr>
        <p:txBody>
          <a:bodyPr/>
          <a:lstStyle>
            <a:lvl1pPr>
              <a:defRPr>
                <a:solidFill>
                  <a:srgbClr val="2D4E6B"/>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8651" y="1447800"/>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8651" y="2271712"/>
            <a:ext cx="3868340" cy="444976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7959" y="1447800"/>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7959" y="2271712"/>
            <a:ext cx="3887391" cy="444976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Slide Number Placeholder 8"/>
          <p:cNvSpPr>
            <a:spLocks noGrp="1"/>
          </p:cNvSpPr>
          <p:nvPr>
            <p:ph type="sldNum" sz="quarter" idx="12"/>
          </p:nvPr>
        </p:nvSpPr>
        <p:spPr/>
        <p:txBody>
          <a:bodyPr/>
          <a:lstStyle/>
          <a:p>
            <a:fld id="{A0EC8638-D38E-4C5B-8C11-DA859CF37C29}" type="slidenum">
              <a:rPr lang="en-US" smtClean="0"/>
              <a:t>‹#›</a:t>
            </a:fld>
            <a:endParaRPr lang="en-US"/>
          </a:p>
        </p:txBody>
      </p:sp>
    </p:spTree>
    <p:extLst>
      <p:ext uri="{BB962C8B-B14F-4D97-AF65-F5344CB8AC3E}">
        <p14:creationId xmlns:p14="http://schemas.microsoft.com/office/powerpoint/2010/main" val="35367584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2D4E6B"/>
                </a:solidFill>
              </a:defRPr>
            </a:lvl1pPr>
          </a:lstStyle>
          <a:p>
            <a:r>
              <a:rPr lang="en-US"/>
              <a:t>Click to edit Master title style</a:t>
            </a:r>
            <a:endParaRPr lang="en-US" dirty="0"/>
          </a:p>
        </p:txBody>
      </p:sp>
      <p:sp>
        <p:nvSpPr>
          <p:cNvPr id="5" name="Slide Number Placeholder 4"/>
          <p:cNvSpPr>
            <a:spLocks noGrp="1"/>
          </p:cNvSpPr>
          <p:nvPr>
            <p:ph type="sldNum" sz="quarter" idx="12"/>
          </p:nvPr>
        </p:nvSpPr>
        <p:spPr/>
        <p:txBody>
          <a:bodyPr/>
          <a:lstStyle/>
          <a:p>
            <a:fld id="{A0EC8638-D38E-4C5B-8C11-DA859CF37C29}" type="slidenum">
              <a:rPr lang="en-US" smtClean="0"/>
              <a:t>‹#›</a:t>
            </a:fld>
            <a:endParaRPr lang="en-US"/>
          </a:p>
        </p:txBody>
      </p:sp>
    </p:spTree>
    <p:extLst>
      <p:ext uri="{BB962C8B-B14F-4D97-AF65-F5344CB8AC3E}">
        <p14:creationId xmlns:p14="http://schemas.microsoft.com/office/powerpoint/2010/main" val="38409556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A0EC8638-D38E-4C5B-8C11-DA859CF37C29}" type="slidenum">
              <a:rPr lang="en-US" smtClean="0"/>
              <a:t>‹#›</a:t>
            </a:fld>
            <a:endParaRPr lang="en-US"/>
          </a:p>
        </p:txBody>
      </p:sp>
    </p:spTree>
    <p:extLst>
      <p:ext uri="{BB962C8B-B14F-4D97-AF65-F5344CB8AC3E}">
        <p14:creationId xmlns:p14="http://schemas.microsoft.com/office/powerpoint/2010/main" val="21748829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solidFill>
                  <a:srgbClr val="2D4E6B"/>
                </a:solidFill>
              </a:defRPr>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A0EC8638-D38E-4C5B-8C11-DA859CF37C29}" type="slidenum">
              <a:rPr lang="en-US" smtClean="0"/>
              <a:t>‹#›</a:t>
            </a:fld>
            <a:endParaRPr lang="en-US"/>
          </a:p>
        </p:txBody>
      </p:sp>
    </p:spTree>
    <p:extLst>
      <p:ext uri="{BB962C8B-B14F-4D97-AF65-F5344CB8AC3E}">
        <p14:creationId xmlns:p14="http://schemas.microsoft.com/office/powerpoint/2010/main" val="35516967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EFEFAC60-7414-4FDE-BD15-9938009D9735}"/>
              </a:ext>
              <a:ext uri="{C183D7F6-B498-43B3-948B-1728B52AA6E4}">
                <adec:decorative xmlns:adec="http://schemas.microsoft.com/office/drawing/2017/decorative" val="1"/>
              </a:ext>
            </a:extLst>
          </p:cNvPr>
          <p:cNvPicPr>
            <a:picLocks noChangeAspect="1"/>
          </p:cNvPicPr>
          <p:nvPr userDrawn="1"/>
        </p:nvPicPr>
        <p:blipFill rotWithShape="1">
          <a:blip r:embed="rId15">
            <a:alphaModFix amt="20000"/>
            <a:extLst>
              <a:ext uri="{28A0092B-C50C-407E-A947-70E740481C1C}">
                <a14:useLocalDpi xmlns:a14="http://schemas.microsoft.com/office/drawing/2010/main" val="0"/>
              </a:ext>
            </a:extLst>
          </a:blip>
          <a:srcRect l="19061" t="22044"/>
          <a:stretch/>
        </p:blipFill>
        <p:spPr>
          <a:xfrm>
            <a:off x="-1" y="0"/>
            <a:ext cx="1877831" cy="1758156"/>
          </a:xfrm>
          <a:prstGeom prst="rect">
            <a:avLst/>
          </a:prstGeom>
        </p:spPr>
      </p:pic>
      <p:sp>
        <p:nvSpPr>
          <p:cNvPr id="2" name="Title Placeholder 1"/>
          <p:cNvSpPr>
            <a:spLocks noGrp="1"/>
          </p:cNvSpPr>
          <p:nvPr>
            <p:ph type="title"/>
          </p:nvPr>
        </p:nvSpPr>
        <p:spPr>
          <a:xfrm>
            <a:off x="628650" y="0"/>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460498"/>
            <a:ext cx="7886700" cy="52609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8" name="Picture 7">
            <a:extLst>
              <a:ext uri="{FF2B5EF4-FFF2-40B4-BE49-F238E27FC236}">
                <a16:creationId xmlns:a16="http://schemas.microsoft.com/office/drawing/2014/main" id="{6CAAE399-9663-4155-9710-CBEED152DDAD}"/>
              </a:ext>
              <a:ext uri="{C183D7F6-B498-43B3-948B-1728B52AA6E4}">
                <adec:decorative xmlns:adec="http://schemas.microsoft.com/office/drawing/2017/decorative" val="1"/>
              </a:ext>
            </a:extLst>
          </p:cNvPr>
          <p:cNvPicPr>
            <a:picLocks noChangeAspect="1"/>
          </p:cNvPicPr>
          <p:nvPr userDrawn="1"/>
        </p:nvPicPr>
        <p:blipFill>
          <a:blip r:embed="rId16" cstate="print">
            <a:extLst>
              <a:ext uri="{28A0092B-C50C-407E-A947-70E740481C1C}">
                <a14:useLocalDpi xmlns:a14="http://schemas.microsoft.com/office/drawing/2010/main" val="0"/>
              </a:ext>
            </a:extLst>
          </a:blip>
          <a:stretch>
            <a:fillRect/>
          </a:stretch>
        </p:blipFill>
        <p:spPr>
          <a:xfrm>
            <a:off x="8140566" y="5663696"/>
            <a:ext cx="764198" cy="1026534"/>
          </a:xfrm>
          <a:prstGeom prst="rect">
            <a:avLst/>
          </a:prstGeom>
        </p:spPr>
      </p:pic>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lang="en-US" sz="1600" kern="1200" smtClean="0">
                <a:solidFill>
                  <a:srgbClr val="2D4E6B"/>
                </a:solidFill>
                <a:latin typeface="+mn-lt"/>
                <a:ea typeface="+mn-ea"/>
                <a:cs typeface="Times New Roman" panose="02020603050405020304" pitchFamily="18" charset="0"/>
              </a:defRPr>
            </a:lvl1pPr>
          </a:lstStyle>
          <a:p>
            <a:fld id="{A0EC8638-D38E-4C5B-8C11-DA859CF37C29}" type="slidenum">
              <a:rPr lang="en-US" smtClean="0"/>
              <a:pPr/>
              <a:t>‹#›</a:t>
            </a:fld>
            <a:endParaRPr lang="en-US" dirty="0"/>
          </a:p>
        </p:txBody>
      </p:sp>
    </p:spTree>
    <p:extLst>
      <p:ext uri="{BB962C8B-B14F-4D97-AF65-F5344CB8AC3E}">
        <p14:creationId xmlns:p14="http://schemas.microsoft.com/office/powerpoint/2010/main" val="272046113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83"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 id="2147483681" r:id="rId12"/>
    <p:sldLayoutId id="2147483682" r:id="rId13"/>
  </p:sldLayoutIdLst>
  <p:hf hdr="0" ftr="0"/>
  <p:txStyles>
    <p:titleStyle>
      <a:lvl1pPr algn="l" defTabSz="914400" rtl="0" eaLnBrk="1" latinLnBrk="0" hangingPunct="1">
        <a:lnSpc>
          <a:spcPct val="90000"/>
        </a:lnSpc>
        <a:spcBef>
          <a:spcPct val="0"/>
        </a:spcBef>
        <a:buNone/>
        <a:defRPr lang="en-US" sz="4800" kern="1200" dirty="0">
          <a:solidFill>
            <a:srgbClr val="2D4E6B"/>
          </a:solidFill>
          <a:latin typeface="+mn-lt"/>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800" kern="1200" dirty="0" smtClean="0">
          <a:solidFill>
            <a:schemeClr val="tx1"/>
          </a:solidFill>
          <a:latin typeface="+mn-lt"/>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000" kern="1200" dirty="0" smtClean="0">
          <a:solidFill>
            <a:schemeClr val="tx1"/>
          </a:solidFill>
          <a:latin typeface="+mn-lt"/>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lang="en-US" sz="1800" kern="1200" dirty="0" smtClean="0">
          <a:solidFill>
            <a:schemeClr val="tx1"/>
          </a:solidFill>
          <a:latin typeface="+mn-lt"/>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lang="en-US" sz="1800" kern="1200" dirty="0" smtClean="0">
          <a:solidFill>
            <a:schemeClr val="tx1"/>
          </a:solidFill>
          <a:latin typeface="+mn-lt"/>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912" userDrawn="1">
          <p15:clr>
            <a:srgbClr val="F26B43"/>
          </p15:clr>
        </p15:guide>
        <p15:guide id="2" pos="288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hyperlink" Target="mailto:vives@health.nv.gov" TargetMode="External"/><Relationship Id="rId2" Type="http://schemas.openxmlformats.org/officeDocument/2006/relationships/notesSlide" Target="../notesSlides/notesSlide3.xml"/><Relationship Id="rId1" Type="http://schemas.openxmlformats.org/officeDocument/2006/relationships/slideLayout" Target="../slideLayouts/slideLayout12.xml"/><Relationship Id="rId4" Type="http://schemas.openxmlformats.org/officeDocument/2006/relationships/hyperlink" Target="https://dpbh.nv.gov/Programs/MMRC/Nevada_Maternal_Mortality_Review_Committee/"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hyperlink" Target="https://www.leg.state.nv.us/Division/Legal/LawLibrary/NRS/NRS-442.html#NRS442Sec774" TargetMode="Externa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A1A329-3FB8-496B-8AC6-2927384D1A06}"/>
              </a:ext>
            </a:extLst>
          </p:cNvPr>
          <p:cNvSpPr>
            <a:spLocks noGrp="1"/>
          </p:cNvSpPr>
          <p:nvPr>
            <p:ph type="ctrTitle"/>
          </p:nvPr>
        </p:nvSpPr>
        <p:spPr/>
        <p:txBody>
          <a:bodyPr>
            <a:normAutofit fontScale="90000"/>
          </a:bodyPr>
          <a:lstStyle/>
          <a:p>
            <a:r>
              <a:rPr lang="en-US" dirty="0"/>
              <a:t>Division of Public and Behavioral Health</a:t>
            </a:r>
          </a:p>
        </p:txBody>
      </p:sp>
      <p:sp>
        <p:nvSpPr>
          <p:cNvPr id="3" name="Subtitle 2">
            <a:extLst>
              <a:ext uri="{FF2B5EF4-FFF2-40B4-BE49-F238E27FC236}">
                <a16:creationId xmlns:a16="http://schemas.microsoft.com/office/drawing/2014/main" id="{A198E897-CBE8-4C7F-A765-03F2FCB57C23}"/>
              </a:ext>
            </a:extLst>
          </p:cNvPr>
          <p:cNvSpPr>
            <a:spLocks noGrp="1"/>
          </p:cNvSpPr>
          <p:nvPr>
            <p:ph type="subTitle" idx="1"/>
          </p:nvPr>
        </p:nvSpPr>
        <p:spPr>
          <a:xfrm>
            <a:off x="1143000" y="5384419"/>
            <a:ext cx="6858000" cy="657566"/>
          </a:xfrm>
        </p:spPr>
        <p:txBody>
          <a:bodyPr>
            <a:normAutofit/>
          </a:bodyPr>
          <a:lstStyle/>
          <a:p>
            <a:r>
              <a:rPr lang="en-US" dirty="0"/>
              <a:t>Vickie Ives and Tami Conn</a:t>
            </a:r>
          </a:p>
        </p:txBody>
      </p:sp>
      <p:sp>
        <p:nvSpPr>
          <p:cNvPr id="4" name="Date Placeholder 3">
            <a:extLst>
              <a:ext uri="{FF2B5EF4-FFF2-40B4-BE49-F238E27FC236}">
                <a16:creationId xmlns:a16="http://schemas.microsoft.com/office/drawing/2014/main" id="{1C79C71E-D54E-40F1-A712-F8F7288AA725}"/>
              </a:ext>
            </a:extLst>
          </p:cNvPr>
          <p:cNvSpPr>
            <a:spLocks noGrp="1"/>
          </p:cNvSpPr>
          <p:nvPr>
            <p:ph type="dt" sz="half" idx="10"/>
          </p:nvPr>
        </p:nvSpPr>
        <p:spPr/>
        <p:txBody>
          <a:bodyPr/>
          <a:lstStyle/>
          <a:p>
            <a:fld id="{4C7C30BE-F809-40C4-85AC-A11F0466CCBC}" type="datetime1">
              <a:rPr lang="en-US" smtClean="0"/>
              <a:pPr/>
              <a:t>11/9/2022</a:t>
            </a:fld>
            <a:endParaRPr lang="en-US" dirty="0"/>
          </a:p>
        </p:txBody>
      </p:sp>
      <p:sp>
        <p:nvSpPr>
          <p:cNvPr id="5" name="Text Placeholder 4">
            <a:extLst>
              <a:ext uri="{FF2B5EF4-FFF2-40B4-BE49-F238E27FC236}">
                <a16:creationId xmlns:a16="http://schemas.microsoft.com/office/drawing/2014/main" id="{57C44EEA-12BD-4D1B-B9E1-720DD256276E}"/>
              </a:ext>
            </a:extLst>
          </p:cNvPr>
          <p:cNvSpPr>
            <a:spLocks noGrp="1"/>
          </p:cNvSpPr>
          <p:nvPr>
            <p:ph type="body" sz="quarter" idx="13"/>
          </p:nvPr>
        </p:nvSpPr>
        <p:spPr/>
        <p:txBody>
          <a:bodyPr>
            <a:normAutofit fontScale="92500" lnSpcReduction="10000"/>
          </a:bodyPr>
          <a:lstStyle/>
          <a:p>
            <a:r>
              <a:rPr lang="en-US" dirty="0"/>
              <a:t>Maternal Mortality Report Recommendations</a:t>
            </a:r>
          </a:p>
        </p:txBody>
      </p:sp>
    </p:spTree>
    <p:extLst>
      <p:ext uri="{BB962C8B-B14F-4D97-AF65-F5344CB8AC3E}">
        <p14:creationId xmlns:p14="http://schemas.microsoft.com/office/powerpoint/2010/main" val="25058904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DC821D-948B-D5FD-9B1D-5BC5B57AAE42}"/>
              </a:ext>
            </a:extLst>
          </p:cNvPr>
          <p:cNvSpPr>
            <a:spLocks noGrp="1"/>
          </p:cNvSpPr>
          <p:nvPr>
            <p:ph type="title"/>
          </p:nvPr>
        </p:nvSpPr>
        <p:spPr/>
        <p:txBody>
          <a:bodyPr>
            <a:normAutofit fontScale="90000"/>
          </a:bodyPr>
          <a:lstStyle/>
          <a:p>
            <a:r>
              <a:rPr lang="en-US" dirty="0"/>
              <a:t>Draft MMRC Recommendations </a:t>
            </a:r>
          </a:p>
        </p:txBody>
      </p:sp>
      <p:sp>
        <p:nvSpPr>
          <p:cNvPr id="3" name="Content Placeholder 2" descr="System level recommendations on cardiac care, substance use education, training for law enforcement, and health advocates.">
            <a:extLst>
              <a:ext uri="{FF2B5EF4-FFF2-40B4-BE49-F238E27FC236}">
                <a16:creationId xmlns:a16="http://schemas.microsoft.com/office/drawing/2014/main" id="{D022D59F-6B55-87F7-9A70-A0BE96DC18F8}"/>
              </a:ext>
            </a:extLst>
          </p:cNvPr>
          <p:cNvSpPr>
            <a:spLocks noGrp="1"/>
          </p:cNvSpPr>
          <p:nvPr>
            <p:ph idx="1"/>
          </p:nvPr>
        </p:nvSpPr>
        <p:spPr/>
        <p:txBody>
          <a:bodyPr>
            <a:normAutofit/>
          </a:bodyPr>
          <a:lstStyle/>
          <a:p>
            <a:pPr marL="457200" marR="0" lvl="1" indent="0">
              <a:lnSpc>
                <a:spcPct val="107000"/>
              </a:lnSpc>
              <a:spcBef>
                <a:spcPts val="0"/>
              </a:spcBef>
              <a:spcAft>
                <a:spcPts val="0"/>
              </a:spcAft>
              <a:buNone/>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a:extLst>
              <a:ext uri="{FF2B5EF4-FFF2-40B4-BE49-F238E27FC236}">
                <a16:creationId xmlns:a16="http://schemas.microsoft.com/office/drawing/2014/main" id="{B2989B97-73E2-D6B3-C4FD-879FDD13BCF0}"/>
              </a:ext>
            </a:extLst>
          </p:cNvPr>
          <p:cNvSpPr>
            <a:spLocks noGrp="1"/>
          </p:cNvSpPr>
          <p:nvPr>
            <p:ph type="sldNum" sz="quarter" idx="12"/>
          </p:nvPr>
        </p:nvSpPr>
        <p:spPr/>
        <p:txBody>
          <a:bodyPr/>
          <a:lstStyle/>
          <a:p>
            <a:fld id="{A0EC8638-D38E-4C5B-8C11-DA859CF37C29}" type="slidenum">
              <a:rPr lang="en-US" smtClean="0"/>
              <a:t>10</a:t>
            </a:fld>
            <a:endParaRPr lang="en-US"/>
          </a:p>
        </p:txBody>
      </p:sp>
      <p:sp>
        <p:nvSpPr>
          <p:cNvPr id="7" name="TextBox 6">
            <a:extLst>
              <a:ext uri="{FF2B5EF4-FFF2-40B4-BE49-F238E27FC236}">
                <a16:creationId xmlns:a16="http://schemas.microsoft.com/office/drawing/2014/main" id="{71C12324-1CAA-1577-3776-B911D521C5DE}"/>
              </a:ext>
            </a:extLst>
          </p:cNvPr>
          <p:cNvSpPr txBox="1"/>
          <p:nvPr/>
        </p:nvSpPr>
        <p:spPr>
          <a:xfrm>
            <a:off x="235182" y="1024518"/>
            <a:ext cx="8673635" cy="5514395"/>
          </a:xfrm>
          <a:prstGeom prst="rect">
            <a:avLst/>
          </a:prstGeom>
          <a:noFill/>
        </p:spPr>
        <p:txBody>
          <a:bodyPr wrap="square" rtlCol="0">
            <a:spAutoFit/>
          </a:bodyPr>
          <a:lstStyle/>
          <a:p>
            <a:pPr marL="0" marR="0">
              <a:lnSpc>
                <a:spcPct val="105000"/>
              </a:lnSpc>
              <a:spcBef>
                <a:spcPts val="0"/>
              </a:spcBef>
              <a:spcAft>
                <a:spcPts val="800"/>
              </a:spcAft>
            </a:pPr>
            <a:r>
              <a:rPr lang="en-US" sz="2000" b="1" dirty="0">
                <a:effectLst/>
                <a:ea typeface="Calibri" panose="020F0502020204030204" pitchFamily="34" charset="0"/>
                <a:cs typeface="Arial" panose="020B0604020202020204" pitchFamily="34" charset="0"/>
              </a:rPr>
              <a:t>Level: System</a:t>
            </a:r>
            <a:endParaRPr lang="en-US" sz="2000" dirty="0">
              <a:effectLst/>
              <a:ea typeface="Calibri" panose="020F0502020204030204" pitchFamily="34" charset="0"/>
              <a:cs typeface="Arial" panose="020B0604020202020204" pitchFamily="34" charset="0"/>
            </a:endParaRPr>
          </a:p>
          <a:p>
            <a:pPr marL="342900" marR="0" lvl="0" indent="-342900">
              <a:lnSpc>
                <a:spcPct val="107000"/>
              </a:lnSpc>
              <a:spcBef>
                <a:spcPts val="0"/>
              </a:spcBef>
              <a:spcAft>
                <a:spcPts val="800"/>
              </a:spcAft>
              <a:buFont typeface="Symbol" panose="05050102010706020507" pitchFamily="18" charset="2"/>
              <a:buChar char=""/>
            </a:pPr>
            <a:r>
              <a:rPr lang="en-US" sz="2000" dirty="0">
                <a:effectLst/>
                <a:ea typeface="Calibri" panose="020F0502020204030204" pitchFamily="34" charset="0"/>
                <a:cs typeface="Arial" panose="020B0604020202020204" pitchFamily="34" charset="0"/>
              </a:rPr>
              <a:t>Medical examiners should either directly examine histologically the conduction system of the heart or consult a cardiac pathologist for examination of the heart in cases in which cardiac dysrhythmia/arrythmia is the putative immediate cause of death. Genetic screening for inherited cardiac arrythmia syndromes should also be done if feasible. (Impact: Small)</a:t>
            </a:r>
          </a:p>
          <a:p>
            <a:pPr marL="342900" marR="0" lvl="0" indent="-342900">
              <a:lnSpc>
                <a:spcPct val="107000"/>
              </a:lnSpc>
              <a:spcBef>
                <a:spcPts val="0"/>
              </a:spcBef>
              <a:spcAft>
                <a:spcPts val="0"/>
              </a:spcAft>
              <a:buFont typeface="Symbol" panose="05050102010706020507" pitchFamily="18" charset="2"/>
              <a:buChar char=""/>
            </a:pPr>
            <a:r>
              <a:rPr lang="en-US" sz="2000" dirty="0">
                <a:effectLst/>
                <a:ea typeface="Calibri" panose="020F0502020204030204" pitchFamily="34" charset="0"/>
                <a:cs typeface="Arial" panose="020B0604020202020204" pitchFamily="34" charset="0"/>
              </a:rPr>
              <a:t>For providers, increase education, buprenorphine training, universal screening, payment for treatment and collaborative care codes, and payment for integration of behavioral health within routine practices; encourage suboxone training in residency program for OBGYNs and Family Practice physicians. (Impact: Large) </a:t>
            </a:r>
          </a:p>
          <a:p>
            <a:pPr marL="342900" indent="-342900">
              <a:lnSpc>
                <a:spcPct val="107000"/>
              </a:lnSpc>
              <a:buFont typeface="Symbol" panose="05050102010706020507" pitchFamily="18" charset="2"/>
              <a:buChar char=""/>
            </a:pPr>
            <a:r>
              <a:rPr lang="en-US" sz="2000" dirty="0">
                <a:effectLst/>
                <a:ea typeface="Calibri" panose="020F0502020204030204" pitchFamily="34" charset="0"/>
                <a:cs typeface="Arial" panose="020B0604020202020204" pitchFamily="34" charset="0"/>
              </a:rPr>
              <a:t>Training for law enforcement to recognize substance use. Medical monitoring for drug withdraws following law enforcement intake. (Impact: Small) </a:t>
            </a:r>
          </a:p>
          <a:p>
            <a:pPr marL="342900" indent="-342900">
              <a:lnSpc>
                <a:spcPct val="107000"/>
              </a:lnSpc>
              <a:buFont typeface="Symbol" panose="05050102010706020507" pitchFamily="18" charset="2"/>
              <a:buChar char=""/>
            </a:pPr>
            <a:r>
              <a:rPr lang="en-US" sz="2000" dirty="0">
                <a:effectLst/>
                <a:ea typeface="Calibri" panose="020F0502020204030204" pitchFamily="34" charset="0"/>
                <a:cs typeface="Arial" panose="020B0604020202020204" pitchFamily="34" charset="0"/>
              </a:rPr>
              <a:t>Provide patient with a medical or behavioral health advocate. (Impact: </a:t>
            </a:r>
          </a:p>
          <a:p>
            <a:pPr>
              <a:lnSpc>
                <a:spcPct val="107000"/>
              </a:lnSpc>
            </a:pPr>
            <a:r>
              <a:rPr lang="en-US" sz="2000" dirty="0">
                <a:effectLst/>
                <a:ea typeface="Calibri" panose="020F0502020204030204" pitchFamily="34" charset="0"/>
                <a:cs typeface="Arial" panose="020B0604020202020204" pitchFamily="34" charset="0"/>
              </a:rPr>
              <a:t>      Giant)</a:t>
            </a:r>
          </a:p>
          <a:p>
            <a:pPr marL="342900" marR="0" lvl="0" indent="-342900">
              <a:lnSpc>
                <a:spcPct val="107000"/>
              </a:lnSpc>
              <a:spcBef>
                <a:spcPts val="0"/>
              </a:spcBef>
              <a:spcAft>
                <a:spcPts val="0"/>
              </a:spcAft>
              <a:buFont typeface="Symbol" panose="05050102010706020507" pitchFamily="18" charset="2"/>
              <a:buChar char=""/>
            </a:pPr>
            <a:endParaRPr lang="en-US" sz="18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78889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DC821D-948B-D5FD-9B1D-5BC5B57AAE42}"/>
              </a:ext>
            </a:extLst>
          </p:cNvPr>
          <p:cNvSpPr>
            <a:spLocks noGrp="1"/>
          </p:cNvSpPr>
          <p:nvPr>
            <p:ph type="title"/>
          </p:nvPr>
        </p:nvSpPr>
        <p:spPr/>
        <p:txBody>
          <a:bodyPr>
            <a:normAutofit fontScale="90000"/>
          </a:bodyPr>
          <a:lstStyle/>
          <a:p>
            <a:r>
              <a:rPr lang="en-US" dirty="0"/>
              <a:t>Draft MMRC Recommendations </a:t>
            </a:r>
          </a:p>
        </p:txBody>
      </p:sp>
      <p:sp>
        <p:nvSpPr>
          <p:cNvPr id="3" name="Content Placeholder 2" descr="System level suggestions on parole protocol, underinsurance, care coordinator, ACES, resources, postpartum follow up and navigators.">
            <a:extLst>
              <a:ext uri="{FF2B5EF4-FFF2-40B4-BE49-F238E27FC236}">
                <a16:creationId xmlns:a16="http://schemas.microsoft.com/office/drawing/2014/main" id="{D022D59F-6B55-87F7-9A70-A0BE96DC18F8}"/>
              </a:ext>
            </a:extLst>
          </p:cNvPr>
          <p:cNvSpPr>
            <a:spLocks noGrp="1"/>
          </p:cNvSpPr>
          <p:nvPr>
            <p:ph idx="1"/>
          </p:nvPr>
        </p:nvSpPr>
        <p:spPr/>
        <p:txBody>
          <a:bodyPr>
            <a:normAutofit/>
          </a:bodyPr>
          <a:lstStyle/>
          <a:p>
            <a:pPr marL="457200" marR="0" lvl="1" indent="0">
              <a:lnSpc>
                <a:spcPct val="107000"/>
              </a:lnSpc>
              <a:spcBef>
                <a:spcPts val="0"/>
              </a:spcBef>
              <a:spcAft>
                <a:spcPts val="0"/>
              </a:spcAft>
              <a:buNone/>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a:extLst>
              <a:ext uri="{FF2B5EF4-FFF2-40B4-BE49-F238E27FC236}">
                <a16:creationId xmlns:a16="http://schemas.microsoft.com/office/drawing/2014/main" id="{B2989B97-73E2-D6B3-C4FD-879FDD13BCF0}"/>
              </a:ext>
            </a:extLst>
          </p:cNvPr>
          <p:cNvSpPr>
            <a:spLocks noGrp="1"/>
          </p:cNvSpPr>
          <p:nvPr>
            <p:ph type="sldNum" sz="quarter" idx="12"/>
          </p:nvPr>
        </p:nvSpPr>
        <p:spPr/>
        <p:txBody>
          <a:bodyPr/>
          <a:lstStyle/>
          <a:p>
            <a:fld id="{A0EC8638-D38E-4C5B-8C11-DA859CF37C29}" type="slidenum">
              <a:rPr lang="en-US" smtClean="0"/>
              <a:t>11</a:t>
            </a:fld>
            <a:endParaRPr lang="en-US"/>
          </a:p>
        </p:txBody>
      </p:sp>
      <p:sp>
        <p:nvSpPr>
          <p:cNvPr id="7" name="TextBox 6">
            <a:extLst>
              <a:ext uri="{FF2B5EF4-FFF2-40B4-BE49-F238E27FC236}">
                <a16:creationId xmlns:a16="http://schemas.microsoft.com/office/drawing/2014/main" id="{71C12324-1CAA-1577-3776-B911D521C5DE}"/>
              </a:ext>
            </a:extLst>
          </p:cNvPr>
          <p:cNvSpPr txBox="1"/>
          <p:nvPr/>
        </p:nvSpPr>
        <p:spPr>
          <a:xfrm>
            <a:off x="192573" y="1043050"/>
            <a:ext cx="8322777" cy="4734629"/>
          </a:xfrm>
          <a:prstGeom prst="rect">
            <a:avLst/>
          </a:prstGeom>
          <a:noFill/>
        </p:spPr>
        <p:txBody>
          <a:bodyPr wrap="square" rtlCol="0">
            <a:spAutoFit/>
          </a:bodyPr>
          <a:lstStyle/>
          <a:p>
            <a:pPr marL="0" marR="0">
              <a:lnSpc>
                <a:spcPct val="105000"/>
              </a:lnSpc>
              <a:spcBef>
                <a:spcPts val="0"/>
              </a:spcBef>
              <a:spcAft>
                <a:spcPts val="800"/>
              </a:spcAft>
            </a:pPr>
            <a:r>
              <a:rPr lang="en-US" sz="2000" b="1" dirty="0">
                <a:cs typeface="Arial" panose="020B0604020202020204" pitchFamily="34" charset="0"/>
              </a:rPr>
              <a:t>Level: System</a:t>
            </a:r>
          </a:p>
          <a:p>
            <a:pPr marL="342900" marR="0" lvl="0" indent="-342900">
              <a:lnSpc>
                <a:spcPct val="107000"/>
              </a:lnSpc>
              <a:spcBef>
                <a:spcPts val="0"/>
              </a:spcBef>
              <a:spcAft>
                <a:spcPts val="0"/>
              </a:spcAft>
              <a:buFont typeface="Symbol" panose="05050102010706020507" pitchFamily="18" charset="2"/>
              <a:buChar char=""/>
            </a:pPr>
            <a:r>
              <a:rPr lang="en-US" sz="2000" dirty="0">
                <a:cs typeface="Arial" panose="020B0604020202020204" pitchFamily="34" charset="0"/>
              </a:rPr>
              <a:t>System should provide an avenue for underinsured individuals to access medical care. (Impact: Giant)</a:t>
            </a:r>
          </a:p>
          <a:p>
            <a:pPr marL="342900" marR="0" lvl="0" indent="-342900">
              <a:lnSpc>
                <a:spcPct val="107000"/>
              </a:lnSpc>
              <a:spcBef>
                <a:spcPts val="0"/>
              </a:spcBef>
              <a:spcAft>
                <a:spcPts val="0"/>
              </a:spcAft>
              <a:buFont typeface="Symbol" panose="05050102010706020507" pitchFamily="18" charset="2"/>
              <a:buChar char=""/>
            </a:pPr>
            <a:r>
              <a:rPr lang="en-US" sz="2000" dirty="0">
                <a:cs typeface="Arial" panose="020B0604020202020204" pitchFamily="34" charset="0"/>
              </a:rPr>
              <a:t>Law enforcement should review current protocol on supervising parole. (Impact: Medium)</a:t>
            </a:r>
          </a:p>
          <a:p>
            <a:pPr marL="342900" marR="0" lvl="0" indent="-342900">
              <a:lnSpc>
                <a:spcPct val="107000"/>
              </a:lnSpc>
              <a:spcBef>
                <a:spcPts val="0"/>
              </a:spcBef>
              <a:spcAft>
                <a:spcPts val="0"/>
              </a:spcAft>
              <a:buFont typeface="Symbol" panose="05050102010706020507" pitchFamily="18" charset="2"/>
              <a:buChar char=""/>
            </a:pPr>
            <a:r>
              <a:rPr lang="en-US" sz="2000" dirty="0">
                <a:cs typeface="Arial" panose="020B0604020202020204" pitchFamily="34" charset="0"/>
              </a:rPr>
              <a:t>Improve availability and use of care coordinator and communication. (Impact: Large)</a:t>
            </a:r>
          </a:p>
          <a:p>
            <a:pPr marL="342900" marR="0" lvl="0" indent="-342900">
              <a:lnSpc>
                <a:spcPct val="107000"/>
              </a:lnSpc>
              <a:spcBef>
                <a:spcPts val="0"/>
              </a:spcBef>
              <a:spcAft>
                <a:spcPts val="0"/>
              </a:spcAft>
              <a:buFont typeface="Symbol" panose="05050102010706020507" pitchFamily="18" charset="2"/>
              <a:buChar char=""/>
            </a:pPr>
            <a:r>
              <a:rPr lang="en-US" sz="2000" dirty="0">
                <a:cs typeface="Arial" panose="020B0604020202020204" pitchFamily="34" charset="0"/>
              </a:rPr>
              <a:t>More robust evidence-based, education-based programs and support to address adverse childhood experiences (ACEs). (Impact: Giant)</a:t>
            </a:r>
          </a:p>
          <a:p>
            <a:pPr marL="342900" marR="0" lvl="0" indent="-342900">
              <a:lnSpc>
                <a:spcPct val="107000"/>
              </a:lnSpc>
              <a:spcBef>
                <a:spcPts val="0"/>
              </a:spcBef>
              <a:spcAft>
                <a:spcPts val="0"/>
              </a:spcAft>
              <a:buFont typeface="Symbol" panose="05050102010706020507" pitchFamily="18" charset="2"/>
              <a:buChar char=""/>
            </a:pPr>
            <a:r>
              <a:rPr lang="en-US" sz="2000" dirty="0">
                <a:cs typeface="Arial" panose="020B0604020202020204" pitchFamily="34" charset="0"/>
              </a:rPr>
              <a:t>Ensure adequate resources are given to underserved individuals. (Impact: Giant)</a:t>
            </a:r>
          </a:p>
          <a:p>
            <a:pPr marL="285750" indent="-285750">
              <a:buFont typeface="Arial" panose="020B0604020202020204" pitchFamily="34" charset="0"/>
              <a:buChar char="•"/>
            </a:pPr>
            <a:r>
              <a:rPr lang="en-US" sz="2000" dirty="0">
                <a:cs typeface="Arial" panose="020B0604020202020204" pitchFamily="34" charset="0"/>
              </a:rPr>
              <a:t>Facilities should increase access to patient navigators to follow up 1 year postpartum for high-risk patients. State should audit Medicaid patient navigators to ensure quality care coordination. (Impact: Extra-large)</a:t>
            </a:r>
          </a:p>
        </p:txBody>
      </p:sp>
    </p:spTree>
    <p:extLst>
      <p:ext uri="{BB962C8B-B14F-4D97-AF65-F5344CB8AC3E}">
        <p14:creationId xmlns:p14="http://schemas.microsoft.com/office/powerpoint/2010/main" val="894808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DC821D-948B-D5FD-9B1D-5BC5B57AAE42}"/>
              </a:ext>
            </a:extLst>
          </p:cNvPr>
          <p:cNvSpPr>
            <a:spLocks noGrp="1"/>
          </p:cNvSpPr>
          <p:nvPr>
            <p:ph type="title"/>
          </p:nvPr>
        </p:nvSpPr>
        <p:spPr/>
        <p:txBody>
          <a:bodyPr>
            <a:normAutofit fontScale="90000"/>
          </a:bodyPr>
          <a:lstStyle/>
          <a:p>
            <a:r>
              <a:rPr lang="en-US" dirty="0"/>
              <a:t>Draft MMRC Recommendations </a:t>
            </a:r>
          </a:p>
        </p:txBody>
      </p:sp>
      <p:sp>
        <p:nvSpPr>
          <p:cNvPr id="3" name="Content Placeholder 2" descr="System level suggestions on drug treatment, insurance reimbursement, behavioral health, domestic violence and law enforcement protocol.  No Community level">
            <a:extLst>
              <a:ext uri="{FF2B5EF4-FFF2-40B4-BE49-F238E27FC236}">
                <a16:creationId xmlns:a16="http://schemas.microsoft.com/office/drawing/2014/main" id="{D022D59F-6B55-87F7-9A70-A0BE96DC18F8}"/>
              </a:ext>
            </a:extLst>
          </p:cNvPr>
          <p:cNvSpPr>
            <a:spLocks noGrp="1"/>
          </p:cNvSpPr>
          <p:nvPr>
            <p:ph idx="1"/>
          </p:nvPr>
        </p:nvSpPr>
        <p:spPr/>
        <p:txBody>
          <a:bodyPr>
            <a:normAutofit/>
          </a:bodyPr>
          <a:lstStyle/>
          <a:p>
            <a:pPr marL="457200" marR="0" lvl="1" indent="0">
              <a:lnSpc>
                <a:spcPct val="107000"/>
              </a:lnSpc>
              <a:spcBef>
                <a:spcPts val="0"/>
              </a:spcBef>
              <a:spcAft>
                <a:spcPts val="0"/>
              </a:spcAft>
              <a:buNone/>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a:extLst>
              <a:ext uri="{FF2B5EF4-FFF2-40B4-BE49-F238E27FC236}">
                <a16:creationId xmlns:a16="http://schemas.microsoft.com/office/drawing/2014/main" id="{B2989B97-73E2-D6B3-C4FD-879FDD13BCF0}"/>
              </a:ext>
            </a:extLst>
          </p:cNvPr>
          <p:cNvSpPr>
            <a:spLocks noGrp="1"/>
          </p:cNvSpPr>
          <p:nvPr>
            <p:ph type="sldNum" sz="quarter" idx="12"/>
          </p:nvPr>
        </p:nvSpPr>
        <p:spPr/>
        <p:txBody>
          <a:bodyPr/>
          <a:lstStyle/>
          <a:p>
            <a:fld id="{A0EC8638-D38E-4C5B-8C11-DA859CF37C29}" type="slidenum">
              <a:rPr lang="en-US" smtClean="0"/>
              <a:t>12</a:t>
            </a:fld>
            <a:endParaRPr lang="en-US"/>
          </a:p>
        </p:txBody>
      </p:sp>
      <p:sp>
        <p:nvSpPr>
          <p:cNvPr id="7" name="TextBox 6">
            <a:extLst>
              <a:ext uri="{FF2B5EF4-FFF2-40B4-BE49-F238E27FC236}">
                <a16:creationId xmlns:a16="http://schemas.microsoft.com/office/drawing/2014/main" id="{71C12324-1CAA-1577-3776-B911D521C5DE}"/>
              </a:ext>
            </a:extLst>
          </p:cNvPr>
          <p:cNvSpPr txBox="1"/>
          <p:nvPr/>
        </p:nvSpPr>
        <p:spPr>
          <a:xfrm>
            <a:off x="192573" y="1460497"/>
            <a:ext cx="8322777" cy="4752327"/>
          </a:xfrm>
          <a:prstGeom prst="rect">
            <a:avLst/>
          </a:prstGeom>
          <a:noFill/>
        </p:spPr>
        <p:txBody>
          <a:bodyPr wrap="square" rtlCol="0">
            <a:spAutoFit/>
          </a:bodyPr>
          <a:lstStyle/>
          <a:p>
            <a:pPr marL="0" marR="0">
              <a:lnSpc>
                <a:spcPct val="105000"/>
              </a:lnSpc>
              <a:spcBef>
                <a:spcPts val="0"/>
              </a:spcBef>
              <a:spcAft>
                <a:spcPts val="800"/>
              </a:spcAft>
            </a:pPr>
            <a:r>
              <a:rPr lang="en-US" sz="2000" b="1" dirty="0">
                <a:effectLst/>
                <a:ea typeface="Calibri" panose="020F0502020204030204" pitchFamily="34" charset="0"/>
                <a:cs typeface="Arial" panose="020B0604020202020204" pitchFamily="34" charset="0"/>
              </a:rPr>
              <a:t>Level: System</a:t>
            </a:r>
            <a:endParaRPr lang="en-US" sz="2000" dirty="0">
              <a:effectLst/>
              <a:ea typeface="Calibri" panose="020F0502020204030204" pitchFamily="34" charset="0"/>
              <a:cs typeface="Arial" panose="020B0604020202020204" pitchFamily="34" charset="0"/>
            </a:endParaRPr>
          </a:p>
          <a:p>
            <a:pPr marL="342900" indent="-342900">
              <a:lnSpc>
                <a:spcPct val="107000"/>
              </a:lnSpc>
              <a:buFont typeface="Symbol" panose="05050102010706020507" pitchFamily="18" charset="2"/>
              <a:buChar char=""/>
            </a:pPr>
            <a:r>
              <a:rPr lang="en-US" sz="2000" dirty="0">
                <a:cs typeface="Arial" panose="020B0604020202020204" pitchFamily="34" charset="0"/>
              </a:rPr>
              <a:t>State should address methamphetamine use and treatment and enable providers to refer patients for treatment. (Impact: Giant)</a:t>
            </a:r>
          </a:p>
          <a:p>
            <a:pPr marL="342900" marR="0" lvl="0" indent="-342900">
              <a:lnSpc>
                <a:spcPct val="107000"/>
              </a:lnSpc>
              <a:spcBef>
                <a:spcPts val="0"/>
              </a:spcBef>
              <a:spcAft>
                <a:spcPts val="0"/>
              </a:spcAft>
              <a:buFont typeface="Symbol" panose="05050102010706020507" pitchFamily="18" charset="2"/>
              <a:buChar char=""/>
            </a:pPr>
            <a:r>
              <a:rPr lang="en-US" sz="2000" dirty="0">
                <a:effectLst/>
                <a:ea typeface="Calibri" panose="020F0502020204030204" pitchFamily="34" charset="0"/>
                <a:cs typeface="Arial" panose="020B0604020202020204" pitchFamily="34" charset="0"/>
              </a:rPr>
              <a:t>Medical insurance should reimburse for interventions designed to help patients make better choices. (Impact: Medium)</a:t>
            </a:r>
          </a:p>
          <a:p>
            <a:pPr marL="342900" marR="0" lvl="0" indent="-342900">
              <a:lnSpc>
                <a:spcPct val="107000"/>
              </a:lnSpc>
              <a:spcBef>
                <a:spcPts val="0"/>
              </a:spcBef>
              <a:spcAft>
                <a:spcPts val="0"/>
              </a:spcAft>
              <a:buFont typeface="Symbol" panose="05050102010706020507" pitchFamily="18" charset="2"/>
              <a:buChar char=""/>
            </a:pPr>
            <a:r>
              <a:rPr lang="en-US" sz="2000" dirty="0">
                <a:effectLst/>
                <a:ea typeface="Calibri" panose="020F0502020204030204" pitchFamily="34" charset="0"/>
                <a:cs typeface="Arial" panose="020B0604020202020204" pitchFamily="34" charset="0"/>
              </a:rPr>
              <a:t>Postpartum coverage for 1 year to allow access to behavioral health care and medical care. Behavioral health care treatment to be performed within medical offices. Equal payment for medical and behavioral health services. (Impact: Extra-large)</a:t>
            </a:r>
          </a:p>
          <a:p>
            <a:pPr marL="342900" marR="0" lvl="0" indent="-342900">
              <a:lnSpc>
                <a:spcPct val="107000"/>
              </a:lnSpc>
              <a:spcBef>
                <a:spcPts val="0"/>
              </a:spcBef>
              <a:spcAft>
                <a:spcPts val="800"/>
              </a:spcAft>
              <a:buFont typeface="Symbol" panose="05050102010706020507" pitchFamily="18" charset="2"/>
              <a:buChar char=""/>
            </a:pPr>
            <a:r>
              <a:rPr lang="en-US" sz="2000" dirty="0">
                <a:effectLst/>
                <a:ea typeface="Calibri" panose="020F0502020204030204" pitchFamily="34" charset="0"/>
                <a:cs typeface="Arial" panose="020B0604020202020204" pitchFamily="34" charset="0"/>
              </a:rPr>
              <a:t>Law enforcement should review law enforcement protocol for domestic violence offenders. (Impact: Giant)</a:t>
            </a:r>
          </a:p>
          <a:p>
            <a:pPr marL="0" marR="0">
              <a:lnSpc>
                <a:spcPct val="105000"/>
              </a:lnSpc>
              <a:spcBef>
                <a:spcPts val="0"/>
              </a:spcBef>
              <a:spcAft>
                <a:spcPts val="800"/>
              </a:spcAft>
            </a:pPr>
            <a:r>
              <a:rPr lang="en-US" sz="2000" b="1" dirty="0">
                <a:effectLst/>
                <a:ea typeface="Calibri" panose="020F0502020204030204" pitchFamily="34" charset="0"/>
                <a:cs typeface="Arial" panose="020B0604020202020204" pitchFamily="34" charset="0"/>
              </a:rPr>
              <a:t>Level: Community</a:t>
            </a:r>
            <a:endParaRPr lang="en-US" sz="2000" dirty="0">
              <a:effectLst/>
              <a:ea typeface="Calibri" panose="020F0502020204030204" pitchFamily="34" charset="0"/>
              <a:cs typeface="Arial" panose="020B0604020202020204" pitchFamily="34" charset="0"/>
            </a:endParaRPr>
          </a:p>
          <a:p>
            <a:pPr marL="0" marR="0">
              <a:lnSpc>
                <a:spcPct val="105000"/>
              </a:lnSpc>
              <a:spcBef>
                <a:spcPts val="0"/>
              </a:spcBef>
              <a:spcAft>
                <a:spcPts val="800"/>
              </a:spcAft>
            </a:pPr>
            <a:r>
              <a:rPr lang="en-US" sz="2000" dirty="0">
                <a:effectLst/>
                <a:ea typeface="Calibri" panose="020F0502020204030204" pitchFamily="34" charset="0"/>
                <a:cs typeface="Arial" panose="020B0604020202020204" pitchFamily="34" charset="0"/>
              </a:rPr>
              <a:t>No recommendations were made at the Community level. </a:t>
            </a:r>
          </a:p>
        </p:txBody>
      </p:sp>
    </p:spTree>
    <p:extLst>
      <p:ext uri="{BB962C8B-B14F-4D97-AF65-F5344CB8AC3E}">
        <p14:creationId xmlns:p14="http://schemas.microsoft.com/office/powerpoint/2010/main" val="35073672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descr="11/14/22 meeting will generate additional MMRC suggestions.">
            <a:extLst>
              <a:ext uri="{FF2B5EF4-FFF2-40B4-BE49-F238E27FC236}">
                <a16:creationId xmlns:a16="http://schemas.microsoft.com/office/drawing/2014/main" id="{350ED3C8-473A-4438-9477-52A87632F814}"/>
              </a:ext>
            </a:extLst>
          </p:cNvPr>
          <p:cNvSpPr>
            <a:spLocks noGrp="1"/>
          </p:cNvSpPr>
          <p:nvPr>
            <p:ph type="title"/>
          </p:nvPr>
        </p:nvSpPr>
        <p:spPr>
          <a:xfrm>
            <a:off x="628650" y="400027"/>
            <a:ext cx="7886700" cy="3989720"/>
          </a:xfrm>
        </p:spPr>
        <p:txBody>
          <a:bodyPr>
            <a:noAutofit/>
          </a:bodyPr>
          <a:lstStyle/>
          <a:p>
            <a:r>
              <a:rPr lang="en-US" sz="3200" i="1" dirty="0"/>
              <a:t>Additional MMRC recommendations to reduce maternal mortality and severe maternal morbidity will be generated at MMRC meeting on November 14, 2022. </a:t>
            </a:r>
            <a:br>
              <a:rPr lang="en-US" sz="3200" i="1" dirty="0"/>
            </a:br>
            <a:br>
              <a:rPr lang="en-US" sz="3200" i="1" dirty="0"/>
            </a:br>
            <a:endParaRPr lang="en-US" sz="3200" i="1" dirty="0"/>
          </a:p>
        </p:txBody>
      </p:sp>
      <p:sp>
        <p:nvSpPr>
          <p:cNvPr id="4" name="Slide Number Placeholder 3">
            <a:extLst>
              <a:ext uri="{FF2B5EF4-FFF2-40B4-BE49-F238E27FC236}">
                <a16:creationId xmlns:a16="http://schemas.microsoft.com/office/drawing/2014/main" id="{55269612-29E7-4AEB-B80E-72B3A7C242A8}"/>
              </a:ext>
            </a:extLst>
          </p:cNvPr>
          <p:cNvSpPr>
            <a:spLocks noGrp="1"/>
          </p:cNvSpPr>
          <p:nvPr>
            <p:ph type="sldNum" sz="quarter" idx="12"/>
          </p:nvPr>
        </p:nvSpPr>
        <p:spPr/>
        <p:txBody>
          <a:bodyPr/>
          <a:lstStyle/>
          <a:p>
            <a:fld id="{A0EC8638-D38E-4C5B-8C11-DA859CF37C29}" type="slidenum">
              <a:rPr lang="en-US" smtClean="0"/>
              <a:pPr/>
              <a:t>13</a:t>
            </a:fld>
            <a:endParaRPr lang="en-US"/>
          </a:p>
        </p:txBody>
      </p:sp>
    </p:spTree>
    <p:extLst>
      <p:ext uri="{BB962C8B-B14F-4D97-AF65-F5344CB8AC3E}">
        <p14:creationId xmlns:p14="http://schemas.microsoft.com/office/powerpoint/2010/main" val="17373574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926CF602-17E7-3AC8-5065-1262280D9EB7}"/>
              </a:ext>
            </a:extLst>
          </p:cNvPr>
          <p:cNvSpPr>
            <a:spLocks noGrp="1"/>
          </p:cNvSpPr>
          <p:nvPr>
            <p:ph type="title" idx="4294967295"/>
          </p:nvPr>
        </p:nvSpPr>
        <p:spPr>
          <a:xfrm>
            <a:off x="628650" y="-1325563"/>
            <a:ext cx="7886700" cy="1325563"/>
          </a:xfrm>
        </p:spPr>
        <p:txBody>
          <a:bodyPr vert="horz" lIns="91440" tIns="45720" rIns="91440" bIns="45720" rtlCol="0" anchor="b">
            <a:normAutofit/>
          </a:bodyPr>
          <a:lstStyle/>
          <a:p>
            <a:r>
              <a:rPr lang="en-US" dirty="0"/>
              <a:t>Contact Information</a:t>
            </a:r>
          </a:p>
        </p:txBody>
      </p:sp>
      <p:sp>
        <p:nvSpPr>
          <p:cNvPr id="3" name="Text Placeholder 2">
            <a:extLst>
              <a:ext uri="{FF2B5EF4-FFF2-40B4-BE49-F238E27FC236}">
                <a16:creationId xmlns:a16="http://schemas.microsoft.com/office/drawing/2014/main" id="{0D2A4F46-74F3-4DC9-AD57-47F8D75FA4CD}"/>
              </a:ext>
            </a:extLst>
          </p:cNvPr>
          <p:cNvSpPr>
            <a:spLocks noGrp="1"/>
          </p:cNvSpPr>
          <p:nvPr>
            <p:ph type="body" sz="quarter" idx="13"/>
          </p:nvPr>
        </p:nvSpPr>
        <p:spPr>
          <a:xfrm>
            <a:off x="628650" y="1813548"/>
            <a:ext cx="7496778" cy="547687"/>
          </a:xfrm>
        </p:spPr>
        <p:txBody>
          <a:bodyPr/>
          <a:lstStyle/>
          <a:p>
            <a:r>
              <a:rPr lang="en-US" dirty="0"/>
              <a:t>Vickie Ives, MA	Tami Conn, MPH</a:t>
            </a:r>
          </a:p>
        </p:txBody>
      </p:sp>
      <p:sp>
        <p:nvSpPr>
          <p:cNvPr id="5" name="Text Placeholder 4">
            <a:extLst>
              <a:ext uri="{FF2B5EF4-FFF2-40B4-BE49-F238E27FC236}">
                <a16:creationId xmlns:a16="http://schemas.microsoft.com/office/drawing/2014/main" id="{C322EC66-6E45-4140-ACA7-FA4C446E2198}"/>
              </a:ext>
            </a:extLst>
          </p:cNvPr>
          <p:cNvSpPr>
            <a:spLocks noGrp="1"/>
          </p:cNvSpPr>
          <p:nvPr>
            <p:ph type="body" sz="quarter" idx="15"/>
          </p:nvPr>
        </p:nvSpPr>
        <p:spPr>
          <a:xfrm>
            <a:off x="628650" y="2376863"/>
            <a:ext cx="8040788" cy="532592"/>
          </a:xfrm>
        </p:spPr>
        <p:txBody>
          <a:bodyPr/>
          <a:lstStyle/>
          <a:p>
            <a:r>
              <a:rPr lang="en-US" dirty="0"/>
              <a:t>Deputy Bureau Chief	 MCAH Section Manager</a:t>
            </a:r>
          </a:p>
        </p:txBody>
      </p:sp>
      <p:sp>
        <p:nvSpPr>
          <p:cNvPr id="7" name="Text Placeholder 6">
            <a:extLst>
              <a:ext uri="{FF2B5EF4-FFF2-40B4-BE49-F238E27FC236}">
                <a16:creationId xmlns:a16="http://schemas.microsoft.com/office/drawing/2014/main" id="{277E9208-2B14-4C36-B06E-CD01B4A03505}"/>
              </a:ext>
            </a:extLst>
          </p:cNvPr>
          <p:cNvSpPr>
            <a:spLocks noGrp="1"/>
          </p:cNvSpPr>
          <p:nvPr>
            <p:ph type="body" sz="quarter" idx="17"/>
          </p:nvPr>
        </p:nvSpPr>
        <p:spPr>
          <a:xfrm>
            <a:off x="628650" y="2924550"/>
            <a:ext cx="8040788" cy="532592"/>
          </a:xfrm>
        </p:spPr>
        <p:txBody>
          <a:bodyPr/>
          <a:lstStyle/>
          <a:p>
            <a:r>
              <a:rPr lang="en-US" dirty="0">
                <a:hlinkClick r:id="rId3"/>
              </a:rPr>
              <a:t>vives@health.nv.gov</a:t>
            </a:r>
            <a:r>
              <a:rPr lang="en-US" dirty="0"/>
              <a:t>	 </a:t>
            </a:r>
            <a:r>
              <a:rPr lang="en-US" u="sng" dirty="0">
                <a:solidFill>
                  <a:schemeClr val="accent1"/>
                </a:solidFill>
              </a:rPr>
              <a:t>tconn@health.nv.gov</a:t>
            </a:r>
          </a:p>
        </p:txBody>
      </p:sp>
      <p:sp>
        <p:nvSpPr>
          <p:cNvPr id="9" name="Text Placeholder 8">
            <a:extLst>
              <a:ext uri="{FF2B5EF4-FFF2-40B4-BE49-F238E27FC236}">
                <a16:creationId xmlns:a16="http://schemas.microsoft.com/office/drawing/2014/main" id="{A675BD88-C6E1-478D-B002-BCC3F7ED87A7}"/>
              </a:ext>
            </a:extLst>
          </p:cNvPr>
          <p:cNvSpPr>
            <a:spLocks noGrp="1"/>
          </p:cNvSpPr>
          <p:nvPr>
            <p:ph type="body" sz="quarter" idx="19"/>
          </p:nvPr>
        </p:nvSpPr>
        <p:spPr>
          <a:xfrm>
            <a:off x="628649" y="3473235"/>
            <a:ext cx="8156535" cy="532592"/>
          </a:xfrm>
        </p:spPr>
        <p:txBody>
          <a:bodyPr>
            <a:normAutofit/>
          </a:bodyPr>
          <a:lstStyle/>
          <a:p>
            <a:r>
              <a:rPr lang="en-US" dirty="0"/>
              <a:t>(775) 684-2201 		 (775) 684-4023</a:t>
            </a:r>
          </a:p>
        </p:txBody>
      </p:sp>
      <p:sp>
        <p:nvSpPr>
          <p:cNvPr id="11" name="Text Placeholder 10">
            <a:extLst>
              <a:ext uri="{FF2B5EF4-FFF2-40B4-BE49-F238E27FC236}">
                <a16:creationId xmlns:a16="http://schemas.microsoft.com/office/drawing/2014/main" id="{4A06551B-D207-4920-BF39-0F7D796F392A}"/>
              </a:ext>
            </a:extLst>
          </p:cNvPr>
          <p:cNvSpPr>
            <a:spLocks noGrp="1"/>
          </p:cNvSpPr>
          <p:nvPr>
            <p:ph type="body" sz="quarter" idx="21"/>
          </p:nvPr>
        </p:nvSpPr>
        <p:spPr/>
        <p:txBody>
          <a:bodyPr>
            <a:normAutofit fontScale="55000" lnSpcReduction="20000"/>
          </a:bodyPr>
          <a:lstStyle/>
          <a:p>
            <a:r>
              <a:rPr lang="en-US" dirty="0">
                <a:hlinkClick r:id="rId4"/>
              </a:rPr>
              <a:t>https://dpbh.nv.gov/Programs/MMRC/Nevada_Maternal_Mortality_Review_Committee/</a:t>
            </a:r>
            <a:endParaRPr lang="en-US" dirty="0"/>
          </a:p>
          <a:p>
            <a:endParaRPr lang="en-US" dirty="0"/>
          </a:p>
        </p:txBody>
      </p:sp>
      <p:sp>
        <p:nvSpPr>
          <p:cNvPr id="2" name="Slide Number Placeholder 1">
            <a:extLst>
              <a:ext uri="{FF2B5EF4-FFF2-40B4-BE49-F238E27FC236}">
                <a16:creationId xmlns:a16="http://schemas.microsoft.com/office/drawing/2014/main" id="{500F33BD-0F05-455A-803A-3E6F797C6617}"/>
              </a:ext>
            </a:extLst>
          </p:cNvPr>
          <p:cNvSpPr>
            <a:spLocks noGrp="1"/>
          </p:cNvSpPr>
          <p:nvPr>
            <p:ph type="sldNum" sz="quarter" idx="12"/>
          </p:nvPr>
        </p:nvSpPr>
        <p:spPr/>
        <p:txBody>
          <a:bodyPr/>
          <a:lstStyle/>
          <a:p>
            <a:fld id="{E9C1D828-F931-464A-8E86-F9D742DA373F}" type="slidenum">
              <a:rPr lang="en-US" smtClean="0"/>
              <a:pPr/>
              <a:t>14</a:t>
            </a:fld>
            <a:endParaRPr lang="en-US"/>
          </a:p>
        </p:txBody>
      </p:sp>
    </p:spTree>
    <p:extLst>
      <p:ext uri="{BB962C8B-B14F-4D97-AF65-F5344CB8AC3E}">
        <p14:creationId xmlns:p14="http://schemas.microsoft.com/office/powerpoint/2010/main" val="14090660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A6D837A-92A1-4B55-A4FE-75FD78EC396E}"/>
              </a:ext>
            </a:extLst>
          </p:cNvPr>
          <p:cNvSpPr>
            <a:spLocks noGrp="1"/>
          </p:cNvSpPr>
          <p:nvPr>
            <p:ph idx="1"/>
          </p:nvPr>
        </p:nvSpPr>
        <p:spPr>
          <a:xfrm>
            <a:off x="628650" y="1053296"/>
            <a:ext cx="7886700" cy="5668179"/>
          </a:xfrm>
        </p:spPr>
        <p:txBody>
          <a:bodyPr>
            <a:normAutofit/>
          </a:bodyPr>
          <a:lstStyle/>
          <a:p>
            <a:pPr marL="0" indent="0">
              <a:buNone/>
            </a:pPr>
            <a:r>
              <a:rPr lang="en-US" dirty="0"/>
              <a:t>Maternal Mortality Review Committee (MMRC) and Advisory Committee for the Nevada Office of Minority Health and Equity (NOMHE) Reporting and Recommendations</a:t>
            </a:r>
          </a:p>
          <a:p>
            <a:pPr lvl="1">
              <a:buFont typeface="Arial" panose="020B0604020202020204" pitchFamily="34" charset="0"/>
              <a:buChar char="•"/>
            </a:pPr>
            <a:r>
              <a:rPr lang="en-US" dirty="0"/>
              <a:t>Office of Analytics </a:t>
            </a:r>
            <a:r>
              <a:rPr lang="en-US" i="1" dirty="0"/>
              <a:t>Draft</a:t>
            </a:r>
            <a:r>
              <a:rPr lang="en-US" dirty="0"/>
              <a:t> Data Report</a:t>
            </a:r>
          </a:p>
          <a:p>
            <a:pPr lvl="1">
              <a:buFont typeface="Arial" panose="020B0604020202020204" pitchFamily="34" charset="0"/>
              <a:buChar char="•"/>
            </a:pPr>
            <a:r>
              <a:rPr lang="en-US" dirty="0"/>
              <a:t>Summary of MMRC </a:t>
            </a:r>
            <a:r>
              <a:rPr lang="en-US" i="1" dirty="0"/>
              <a:t>Draft</a:t>
            </a:r>
            <a:r>
              <a:rPr lang="en-US" dirty="0"/>
              <a:t> Recommendations</a:t>
            </a:r>
          </a:p>
          <a:p>
            <a:pPr lvl="1">
              <a:buFont typeface="Arial" panose="020B0604020202020204" pitchFamily="34" charset="0"/>
              <a:buChar char="•"/>
            </a:pPr>
            <a:r>
              <a:rPr lang="en-US" dirty="0"/>
              <a:t>Solicitation of NOMHE Advisory Committee recommendations</a:t>
            </a:r>
          </a:p>
        </p:txBody>
      </p:sp>
      <p:sp>
        <p:nvSpPr>
          <p:cNvPr id="3" name="Slide Number Placeholder 2">
            <a:extLst>
              <a:ext uri="{FF2B5EF4-FFF2-40B4-BE49-F238E27FC236}">
                <a16:creationId xmlns:a16="http://schemas.microsoft.com/office/drawing/2014/main" id="{DEAE0939-0FD6-49E7-9B50-369120AAD985}"/>
              </a:ext>
            </a:extLst>
          </p:cNvPr>
          <p:cNvSpPr>
            <a:spLocks noGrp="1"/>
          </p:cNvSpPr>
          <p:nvPr>
            <p:ph type="title" idx="4294967295"/>
          </p:nvPr>
        </p:nvSpPr>
        <p:spPr>
          <a:xfrm>
            <a:off x="6457950" y="6356350"/>
            <a:ext cx="2057400" cy="365125"/>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fld id="{A0EC8638-D38E-4C5B-8C11-DA859CF37C29}" type="slidenum">
              <a:rPr kumimoji="0" lang="en-US" sz="1600" b="0" i="0" u="none" strike="noStrike" kern="1200" cap="none" spc="0" normalizeH="0" baseline="0" noProof="0" smtClean="0">
                <a:ln>
                  <a:noFill/>
                </a:ln>
                <a:solidFill>
                  <a:srgbClr val="2D4E6B"/>
                </a:solidFill>
                <a:effectLst/>
                <a:uLnTx/>
                <a:uFillTx/>
                <a:latin typeface="+mn-lt"/>
                <a:ea typeface="+mn-ea"/>
                <a:cs typeface="Times New Roman" panose="02020603050405020304" pitchFamily="18" charset="0"/>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en-US" sz="1600" b="0" i="0" u="none" strike="noStrike" kern="1200" cap="none" spc="0" normalizeH="0" baseline="0" noProof="0" dirty="0">
              <a:ln>
                <a:noFill/>
              </a:ln>
              <a:solidFill>
                <a:srgbClr val="2D4E6B"/>
              </a:solidFill>
              <a:effectLst/>
              <a:uLnTx/>
              <a:uFillTx/>
              <a:latin typeface="+mn-lt"/>
              <a:ea typeface="+mn-ea"/>
              <a:cs typeface="Times New Roman" panose="02020603050405020304" pitchFamily="18" charset="0"/>
            </a:endParaRPr>
          </a:p>
        </p:txBody>
      </p:sp>
    </p:spTree>
    <p:extLst>
      <p:ext uri="{BB962C8B-B14F-4D97-AF65-F5344CB8AC3E}">
        <p14:creationId xmlns:p14="http://schemas.microsoft.com/office/powerpoint/2010/main" val="360557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E5F99E-1403-43E3-9E4F-EF9DC7154EFD}"/>
              </a:ext>
            </a:extLst>
          </p:cNvPr>
          <p:cNvSpPr>
            <a:spLocks noGrp="1"/>
          </p:cNvSpPr>
          <p:nvPr>
            <p:ph type="title"/>
          </p:nvPr>
        </p:nvSpPr>
        <p:spPr/>
        <p:txBody>
          <a:bodyPr>
            <a:normAutofit fontScale="90000"/>
          </a:bodyPr>
          <a:lstStyle/>
          <a:p>
            <a:br>
              <a:rPr lang="en-US" dirty="0">
                <a:latin typeface="Times New Roman" panose="02020603050405020304" pitchFamily="18" charset="0"/>
              </a:rPr>
            </a:br>
            <a:r>
              <a:rPr lang="en-US" dirty="0"/>
              <a:t>Maternal Mortality Review Committee Overview</a:t>
            </a:r>
            <a:br>
              <a:rPr lang="en-US" dirty="0"/>
            </a:br>
            <a:endParaRPr lang="en-US" dirty="0"/>
          </a:p>
        </p:txBody>
      </p:sp>
      <p:sp>
        <p:nvSpPr>
          <p:cNvPr id="3" name="Content Placeholder 2">
            <a:extLst>
              <a:ext uri="{FF2B5EF4-FFF2-40B4-BE49-F238E27FC236}">
                <a16:creationId xmlns:a16="http://schemas.microsoft.com/office/drawing/2014/main" id="{3C125513-64F8-4411-8B4A-E4CAD08F626D}"/>
              </a:ext>
            </a:extLst>
          </p:cNvPr>
          <p:cNvSpPr>
            <a:spLocks noGrp="1"/>
          </p:cNvSpPr>
          <p:nvPr>
            <p:ph idx="1"/>
          </p:nvPr>
        </p:nvSpPr>
        <p:spPr>
          <a:xfrm>
            <a:off x="514350" y="1460499"/>
            <a:ext cx="7886700" cy="5260977"/>
          </a:xfrm>
        </p:spPr>
        <p:txBody>
          <a:bodyPr>
            <a:normAutofit/>
          </a:bodyPr>
          <a:lstStyle/>
          <a:p>
            <a:pPr marL="285750" indent="-285750"/>
            <a:r>
              <a:rPr lang="en-US" sz="2400" dirty="0"/>
              <a:t>Maternal Mortality Review Committees (MMRCs) review deaths within one year of pregnancy to drive recommendations and actions to </a:t>
            </a:r>
            <a:r>
              <a:rPr lang="en-US" sz="2400" b="1" dirty="0"/>
              <a:t>eliminate preventable maternal mortality and address disparities</a:t>
            </a:r>
            <a:r>
              <a:rPr lang="en-US" sz="2400" dirty="0"/>
              <a:t>. </a:t>
            </a:r>
          </a:p>
          <a:p>
            <a:pPr marL="742950" lvl="1" indent="-285750"/>
            <a:r>
              <a:rPr lang="en-US" sz="2200" dirty="0"/>
              <a:t>MMRCs address the question on a case-by-case basis, “If they had not been pregnant, would they have died?”</a:t>
            </a:r>
          </a:p>
          <a:p>
            <a:pPr marL="742950" lvl="1" indent="-285750"/>
            <a:r>
              <a:rPr lang="en-US" sz="2200" dirty="0"/>
              <a:t>Per the Centers for Disease Control and Prevention (CDC), </a:t>
            </a:r>
            <a:r>
              <a:rPr lang="en-US" sz="2200" b="1" dirty="0"/>
              <a:t>63% of pregnancy-related deaths are preventable.</a:t>
            </a:r>
            <a:r>
              <a:rPr lang="en-US" sz="2200" dirty="0"/>
              <a:t>        </a:t>
            </a:r>
            <a:r>
              <a:rPr lang="en-US" sz="2000" i="1" dirty="0"/>
              <a:t>(Based on results obtained from 14 MMRCs by Davis, et al, 2019).</a:t>
            </a:r>
          </a:p>
          <a:p>
            <a:pPr marL="742950" lvl="1" indent="-285750"/>
            <a:r>
              <a:rPr lang="en-US" sz="2200" dirty="0"/>
              <a:t>The Nevada MMRC reviews all incidences of maternal mortality in Nevada, regardless of the cause of death</a:t>
            </a:r>
            <a:r>
              <a:rPr lang="en-US" sz="2000" dirty="0"/>
              <a:t>.</a:t>
            </a:r>
          </a:p>
          <a:p>
            <a:pPr marL="0" indent="0">
              <a:buNone/>
            </a:pPr>
            <a:endParaRPr lang="en-US" sz="2600" dirty="0"/>
          </a:p>
          <a:p>
            <a:endParaRPr lang="en-US" dirty="0"/>
          </a:p>
        </p:txBody>
      </p:sp>
      <p:sp>
        <p:nvSpPr>
          <p:cNvPr id="4" name="Slide Number Placeholder 3">
            <a:extLst>
              <a:ext uri="{FF2B5EF4-FFF2-40B4-BE49-F238E27FC236}">
                <a16:creationId xmlns:a16="http://schemas.microsoft.com/office/drawing/2014/main" id="{8F29001C-B68A-461C-820B-793A1748049D}"/>
              </a:ext>
            </a:extLst>
          </p:cNvPr>
          <p:cNvSpPr>
            <a:spLocks noGrp="1"/>
          </p:cNvSpPr>
          <p:nvPr>
            <p:ph type="sldNum" sz="quarter" idx="12"/>
          </p:nvPr>
        </p:nvSpPr>
        <p:spPr/>
        <p:txBody>
          <a:bodyPr/>
          <a:lstStyle/>
          <a:p>
            <a:fld id="{A0EC8638-D38E-4C5B-8C11-DA859CF37C29}" type="slidenum">
              <a:rPr lang="en-US" smtClean="0"/>
              <a:t>3</a:t>
            </a:fld>
            <a:endParaRPr lang="en-US" dirty="0"/>
          </a:p>
        </p:txBody>
      </p:sp>
    </p:spTree>
    <p:extLst>
      <p:ext uri="{BB962C8B-B14F-4D97-AF65-F5344CB8AC3E}">
        <p14:creationId xmlns:p14="http://schemas.microsoft.com/office/powerpoint/2010/main" val="40062404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D251BE-E41D-4CC4-AC71-BDE40FBE589E}"/>
              </a:ext>
            </a:extLst>
          </p:cNvPr>
          <p:cNvSpPr>
            <a:spLocks noGrp="1"/>
          </p:cNvSpPr>
          <p:nvPr>
            <p:ph type="title"/>
          </p:nvPr>
        </p:nvSpPr>
        <p:spPr>
          <a:xfrm>
            <a:off x="628650" y="1"/>
            <a:ext cx="7886700" cy="1122744"/>
          </a:xfrm>
        </p:spPr>
        <p:txBody>
          <a:bodyPr>
            <a:normAutofit fontScale="90000"/>
          </a:bodyPr>
          <a:lstStyle/>
          <a:p>
            <a:pPr algn="ctr"/>
            <a:r>
              <a:rPr lang="en-US" dirty="0"/>
              <a:t> MMRC and NOMHE Advisory Committee Report</a:t>
            </a:r>
          </a:p>
        </p:txBody>
      </p:sp>
      <p:sp>
        <p:nvSpPr>
          <p:cNvPr id="3" name="Content Placeholder 2">
            <a:extLst>
              <a:ext uri="{FF2B5EF4-FFF2-40B4-BE49-F238E27FC236}">
                <a16:creationId xmlns:a16="http://schemas.microsoft.com/office/drawing/2014/main" id="{56BE8C4B-68C4-4C30-890A-DE931F5629E1}"/>
              </a:ext>
            </a:extLst>
          </p:cNvPr>
          <p:cNvSpPr>
            <a:spLocks noGrp="1"/>
          </p:cNvSpPr>
          <p:nvPr>
            <p:ph idx="1"/>
          </p:nvPr>
        </p:nvSpPr>
        <p:spPr>
          <a:xfrm>
            <a:off x="628650" y="1240580"/>
            <a:ext cx="7886700" cy="5260977"/>
          </a:xfrm>
        </p:spPr>
        <p:txBody>
          <a:bodyPr>
            <a:normAutofit lnSpcReduction="10000"/>
          </a:bodyPr>
          <a:lstStyle/>
          <a:p>
            <a:pPr marL="0" indent="0">
              <a:buNone/>
            </a:pPr>
            <a:r>
              <a:rPr lang="en-US" sz="1800" dirty="0"/>
              <a:t>From </a:t>
            </a:r>
            <a:r>
              <a:rPr lang="en-US" sz="1800" b="1" dirty="0"/>
              <a:t>NRS 442.767 “</a:t>
            </a:r>
            <a:r>
              <a:rPr lang="en-US" sz="1800" i="1" dirty="0"/>
              <a:t>1(f) On or before </a:t>
            </a:r>
            <a:r>
              <a:rPr lang="en-US" sz="1800" b="1" i="1" dirty="0">
                <a:solidFill>
                  <a:srgbClr val="FF0000"/>
                </a:solidFill>
              </a:rPr>
              <a:t>December 31 </a:t>
            </a:r>
            <a:r>
              <a:rPr lang="en-US" sz="1800" i="1" dirty="0"/>
              <a:t>of each even-numbered year and in collaboration with the </a:t>
            </a:r>
            <a:r>
              <a:rPr lang="en-US" sz="1800" b="1" i="1" dirty="0">
                <a:solidFill>
                  <a:srgbClr val="0000FF"/>
                </a:solidFill>
              </a:rPr>
              <a:t>Advisory Committee of the Office of Minority Health and Equity of the Department </a:t>
            </a:r>
            <a:r>
              <a:rPr lang="en-US" sz="1800" i="1" dirty="0"/>
              <a:t>and the Chief Medical Officer, develop and submit to the Director of the Legislative Counsel Bureau for transmittal to the next regular session of the Legislature a report that includes, without limitation:</a:t>
            </a:r>
          </a:p>
          <a:p>
            <a:pPr lvl="1">
              <a:spcBef>
                <a:spcPts val="750"/>
              </a:spcBef>
              <a:defRPr/>
            </a:pPr>
            <a:r>
              <a:rPr lang="en-US" sz="1800" i="1" dirty="0">
                <a:solidFill>
                  <a:prstClr val="black"/>
                </a:solidFill>
                <a:latin typeface="Calibri" panose="020F0502020204030204"/>
                <a:cs typeface="+mn-cs"/>
              </a:rPr>
              <a:t>(1)</a:t>
            </a:r>
            <a:r>
              <a:rPr lang="en-US" sz="1800" b="1" i="1" dirty="0">
                <a:solidFill>
                  <a:srgbClr val="0000FF"/>
                </a:solidFill>
                <a:latin typeface="Calibri" panose="020F0502020204030204"/>
                <a:cs typeface="+mn-cs"/>
              </a:rPr>
              <a:t> </a:t>
            </a:r>
            <a:r>
              <a:rPr lang="en-US" sz="1800" i="1" dirty="0">
                <a:solidFill>
                  <a:prstClr val="black"/>
                </a:solidFill>
                <a:latin typeface="Calibri" panose="020F0502020204030204"/>
                <a:cs typeface="+mn-cs"/>
              </a:rPr>
              <a:t>A </a:t>
            </a:r>
            <a:r>
              <a:rPr lang="en-US" sz="1800" b="1" i="1" dirty="0">
                <a:solidFill>
                  <a:prstClr val="black"/>
                </a:solidFill>
                <a:latin typeface="Calibri" panose="020F0502020204030204"/>
                <a:cs typeface="+mn-cs"/>
              </a:rPr>
              <a:t>description of the incidents of maternal mortality and severe maternal morbidity </a:t>
            </a:r>
            <a:r>
              <a:rPr lang="en-US" sz="1800" i="1" dirty="0">
                <a:solidFill>
                  <a:prstClr val="black"/>
                </a:solidFill>
                <a:latin typeface="Calibri" panose="020F0502020204030204"/>
                <a:cs typeface="+mn-cs"/>
              </a:rPr>
              <a:t>reviewed pursuant to paragraph (a) and subparagraph (1) of paragraph (c), respectively, during the </a:t>
            </a:r>
            <a:r>
              <a:rPr lang="en-US" sz="1800" b="1" i="1" u="sng" dirty="0">
                <a:solidFill>
                  <a:prstClr val="black"/>
                </a:solidFill>
                <a:latin typeface="Calibri" panose="020F0502020204030204"/>
                <a:cs typeface="+mn-cs"/>
              </a:rPr>
              <a:t>immediately preceding 24 months</a:t>
            </a:r>
            <a:r>
              <a:rPr lang="en-US" sz="1800" i="1" dirty="0">
                <a:solidFill>
                  <a:prstClr val="black"/>
                </a:solidFill>
                <a:latin typeface="Calibri" panose="020F0502020204030204"/>
                <a:cs typeface="+mn-cs"/>
              </a:rPr>
              <a:t>, provided in a manner that does not allow for the identification of any person;</a:t>
            </a:r>
          </a:p>
          <a:p>
            <a:pPr lvl="1">
              <a:spcBef>
                <a:spcPts val="750"/>
              </a:spcBef>
              <a:defRPr/>
            </a:pPr>
            <a:r>
              <a:rPr lang="en-US" sz="1800" i="1" dirty="0">
                <a:solidFill>
                  <a:prstClr val="black"/>
                </a:solidFill>
                <a:latin typeface="Calibri" panose="020F0502020204030204"/>
                <a:cs typeface="+mn-cs"/>
              </a:rPr>
              <a:t>(2) A </a:t>
            </a:r>
            <a:r>
              <a:rPr lang="en-US" sz="1800" b="1" i="1" dirty="0">
                <a:solidFill>
                  <a:prstClr val="black"/>
                </a:solidFill>
                <a:latin typeface="Calibri" panose="020F0502020204030204"/>
                <a:cs typeface="+mn-cs"/>
              </a:rPr>
              <a:t>summary of the disparities identified and reviewed </a:t>
            </a:r>
            <a:r>
              <a:rPr lang="en-US" sz="1800" i="1" dirty="0">
                <a:solidFill>
                  <a:prstClr val="black"/>
                </a:solidFill>
                <a:latin typeface="Calibri" panose="020F0502020204030204"/>
                <a:cs typeface="+mn-cs"/>
              </a:rPr>
              <a:t>pursuant to subparagraph (2) of paragraph (c);</a:t>
            </a:r>
          </a:p>
          <a:p>
            <a:pPr lvl="1">
              <a:spcBef>
                <a:spcPts val="750"/>
              </a:spcBef>
              <a:defRPr/>
            </a:pPr>
            <a:r>
              <a:rPr lang="en-US" sz="1800" i="1" dirty="0">
                <a:solidFill>
                  <a:prstClr val="black"/>
                </a:solidFill>
                <a:latin typeface="Calibri" panose="020F0502020204030204"/>
                <a:cs typeface="+mn-cs"/>
              </a:rPr>
              <a:t>(3) </a:t>
            </a:r>
            <a:r>
              <a:rPr lang="en-US" sz="1800" b="1" i="1" dirty="0">
                <a:solidFill>
                  <a:prstClr val="black"/>
                </a:solidFill>
                <a:latin typeface="Calibri" panose="020F0502020204030204"/>
                <a:cs typeface="+mn-cs"/>
              </a:rPr>
              <a:t>Plans for corrective action </a:t>
            </a:r>
            <a:r>
              <a:rPr lang="en-US" sz="1800" i="1" dirty="0">
                <a:solidFill>
                  <a:prstClr val="black"/>
                </a:solidFill>
                <a:latin typeface="Calibri" panose="020F0502020204030204"/>
                <a:cs typeface="+mn-cs"/>
              </a:rPr>
              <a:t>to reduce maternal mortality and severe maternal morbidity in this State; and</a:t>
            </a:r>
          </a:p>
          <a:p>
            <a:pPr lvl="1">
              <a:spcBef>
                <a:spcPts val="750"/>
              </a:spcBef>
              <a:defRPr/>
            </a:pPr>
            <a:r>
              <a:rPr lang="en-US" sz="1800" i="1" dirty="0">
                <a:solidFill>
                  <a:prstClr val="black"/>
                </a:solidFill>
                <a:latin typeface="Calibri" panose="020F0502020204030204"/>
                <a:cs typeface="+mn-cs"/>
              </a:rPr>
              <a:t>(4) </a:t>
            </a:r>
            <a:r>
              <a:rPr lang="en-US" sz="1800" b="1" i="1" dirty="0">
                <a:solidFill>
                  <a:prstClr val="black"/>
                </a:solidFill>
                <a:latin typeface="Calibri" panose="020F0502020204030204"/>
                <a:cs typeface="+mn-cs"/>
              </a:rPr>
              <a:t>Recommendations for any legislation or other changes to policy </a:t>
            </a:r>
            <a:r>
              <a:rPr lang="en-US" sz="1800" i="1" dirty="0">
                <a:solidFill>
                  <a:prstClr val="black"/>
                </a:solidFill>
                <a:latin typeface="Calibri" panose="020F0502020204030204"/>
                <a:cs typeface="+mn-cs"/>
              </a:rPr>
              <a:t>to reduce maternal mortality and severe maternal morbidity or otherwise improve the delivery of health care in this State.</a:t>
            </a:r>
          </a:p>
          <a:p>
            <a:pPr marL="457200" lvl="1" indent="0">
              <a:spcBef>
                <a:spcPts val="750"/>
              </a:spcBef>
              <a:buNone/>
              <a:defRPr/>
            </a:pPr>
            <a:r>
              <a:rPr lang="en-US" sz="1800" b="0" i="1" dirty="0">
                <a:solidFill>
                  <a:srgbClr val="000000"/>
                </a:solidFill>
                <a:effectLst/>
                <a:ea typeface="Cambria" panose="02040503050406030204" pitchFamily="18" charset="0"/>
              </a:rPr>
              <a:t>2.  The </a:t>
            </a:r>
            <a:r>
              <a:rPr lang="en-US" sz="1800" b="1" i="1" dirty="0">
                <a:solidFill>
                  <a:srgbClr val="0000FF"/>
                </a:solidFill>
              </a:rPr>
              <a:t>Advisory Committee of the Office of Minority Health and Equity </a:t>
            </a:r>
            <a:r>
              <a:rPr lang="en-US" sz="1800" b="0" i="1" dirty="0">
                <a:solidFill>
                  <a:srgbClr val="000000"/>
                </a:solidFill>
                <a:effectLst/>
                <a:ea typeface="Cambria" panose="02040503050406030204" pitchFamily="18" charset="0"/>
              </a:rPr>
              <a:t>may not access any information deemed as confidential pursuant to </a:t>
            </a:r>
            <a:r>
              <a:rPr lang="en-US" sz="1800" b="0" i="1" u="sng" dirty="0">
                <a:solidFill>
                  <a:srgbClr val="0000FF"/>
                </a:solidFill>
                <a:effectLst/>
                <a:ea typeface="Cambria" panose="02040503050406030204" pitchFamily="18" charset="0"/>
                <a:hlinkClick r:id="rId2"/>
              </a:rPr>
              <a:t>NRS 442.774</a:t>
            </a:r>
            <a:r>
              <a:rPr lang="en-US" sz="1800" b="0" i="1" dirty="0">
                <a:solidFill>
                  <a:srgbClr val="000000"/>
                </a:solidFill>
                <a:effectLst/>
                <a:ea typeface="Cambria" panose="02040503050406030204" pitchFamily="18" charset="0"/>
              </a:rPr>
              <a:t> while collaborating with the Committee in the development of the report pursuant to paragraph (f) of subsection 1.”</a:t>
            </a:r>
            <a:endParaRPr lang="en-US" sz="1800" i="1" dirty="0">
              <a:solidFill>
                <a:prstClr val="black"/>
              </a:solidFill>
              <a:latin typeface="Calibri" panose="020F0502020204030204"/>
              <a:cs typeface="+mn-cs"/>
            </a:endParaRPr>
          </a:p>
          <a:p>
            <a:pPr marL="0" indent="0">
              <a:buNone/>
            </a:pPr>
            <a:endParaRPr lang="en-US" sz="1500" dirty="0"/>
          </a:p>
        </p:txBody>
      </p:sp>
    </p:spTree>
    <p:extLst>
      <p:ext uri="{BB962C8B-B14F-4D97-AF65-F5344CB8AC3E}">
        <p14:creationId xmlns:p14="http://schemas.microsoft.com/office/powerpoint/2010/main" val="9500997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E13927-17C2-B8E5-069A-E486C29B22DE}"/>
              </a:ext>
            </a:extLst>
          </p:cNvPr>
          <p:cNvSpPr>
            <a:spLocks noGrp="1"/>
          </p:cNvSpPr>
          <p:nvPr>
            <p:ph type="title"/>
          </p:nvPr>
        </p:nvSpPr>
        <p:spPr/>
        <p:txBody>
          <a:bodyPr>
            <a:normAutofit fontScale="90000"/>
          </a:bodyPr>
          <a:lstStyle/>
          <a:p>
            <a:r>
              <a:rPr lang="en-US" dirty="0"/>
              <a:t>Centers for Disease Control and Prevention (CDC) Format </a:t>
            </a:r>
          </a:p>
        </p:txBody>
      </p:sp>
      <p:sp>
        <p:nvSpPr>
          <p:cNvPr id="3" name="Content Placeholder 2">
            <a:extLst>
              <a:ext uri="{FF2B5EF4-FFF2-40B4-BE49-F238E27FC236}">
                <a16:creationId xmlns:a16="http://schemas.microsoft.com/office/drawing/2014/main" id="{55C6B687-3C6F-27C7-C566-DB5FDC63D37D}"/>
              </a:ext>
            </a:extLst>
          </p:cNvPr>
          <p:cNvSpPr>
            <a:spLocks noGrp="1"/>
          </p:cNvSpPr>
          <p:nvPr>
            <p:ph idx="1"/>
          </p:nvPr>
        </p:nvSpPr>
        <p:spPr>
          <a:xfrm>
            <a:off x="497711" y="1527859"/>
            <a:ext cx="8017639" cy="5193618"/>
          </a:xfrm>
        </p:spPr>
        <p:txBody>
          <a:bodyPr>
            <a:normAutofit lnSpcReduction="10000"/>
          </a:bodyPr>
          <a:lstStyle/>
          <a:p>
            <a:pPr marL="0" indent="0">
              <a:buNone/>
            </a:pPr>
            <a:r>
              <a:rPr lang="en-US" sz="2400" dirty="0"/>
              <a:t>CDC-required MMRC reporting highlights:</a:t>
            </a:r>
          </a:p>
          <a:p>
            <a:pPr lvl="1"/>
            <a:r>
              <a:rPr lang="en-US" b="1" dirty="0"/>
              <a:t>Contributing factors</a:t>
            </a:r>
          </a:p>
          <a:p>
            <a:pPr lvl="1"/>
            <a:r>
              <a:rPr lang="en-US" b="1" dirty="0"/>
              <a:t>Level</a:t>
            </a:r>
            <a:r>
              <a:rPr lang="en-US" dirty="0"/>
              <a:t> (</a:t>
            </a:r>
            <a:r>
              <a:rPr lang="en-US" i="1" dirty="0"/>
              <a:t>i.e.; </a:t>
            </a:r>
            <a:r>
              <a:rPr lang="en-US" dirty="0"/>
              <a:t>family, provider, system)</a:t>
            </a:r>
          </a:p>
          <a:p>
            <a:pPr lvl="1"/>
            <a:r>
              <a:rPr lang="en-US" b="1" dirty="0"/>
              <a:t>Prevention type </a:t>
            </a:r>
            <a:r>
              <a:rPr lang="en-US" dirty="0"/>
              <a:t>(primary, secondary, tertiary)</a:t>
            </a:r>
          </a:p>
          <a:p>
            <a:pPr lvl="1"/>
            <a:r>
              <a:rPr lang="en-US" b="1" dirty="0"/>
              <a:t>Size of impact </a:t>
            </a:r>
            <a:r>
              <a:rPr lang="en-US" dirty="0"/>
              <a:t>if implemented</a:t>
            </a:r>
          </a:p>
          <a:p>
            <a:pPr marL="457200" lvl="1" indent="0">
              <a:buNone/>
            </a:pPr>
            <a:endParaRPr lang="en-US" dirty="0"/>
          </a:p>
          <a:p>
            <a:pPr marL="0" marR="0" indent="0">
              <a:lnSpc>
                <a:spcPct val="107000"/>
              </a:lnSpc>
              <a:spcBef>
                <a:spcPts val="0"/>
              </a:spcBef>
              <a:spcAft>
                <a:spcPts val="800"/>
              </a:spcAft>
              <a:buNone/>
            </a:pPr>
            <a:r>
              <a:rPr lang="en-US" sz="2400" b="1" i="1" dirty="0">
                <a:effectLst/>
                <a:latin typeface="Calibri" panose="020F0502020204030204" pitchFamily="34" charset="0"/>
                <a:ea typeface="Calibri" panose="020F0502020204030204" pitchFamily="34" charset="0"/>
                <a:cs typeface="Times New Roman" panose="02020603050405020304" pitchFamily="18" charset="0"/>
              </a:rPr>
              <a:t>EXAMPLE:  Contributing factor – Referral, </a:t>
            </a:r>
            <a:r>
              <a:rPr lang="en-US" sz="2400" dirty="0">
                <a:effectLst/>
                <a:latin typeface="Calibri" panose="020F0502020204030204" pitchFamily="34" charset="0"/>
                <a:ea typeface="Calibri" panose="020F0502020204030204" pitchFamily="34" charset="0"/>
                <a:cs typeface="Times New Roman" panose="02020603050405020304" pitchFamily="18" charset="0"/>
              </a:rPr>
              <a:t>System level</a:t>
            </a:r>
          </a:p>
          <a:p>
            <a:pPr marL="0" marR="0" lvl="0" indent="0">
              <a:lnSpc>
                <a:spcPct val="107000"/>
              </a:lnSpc>
              <a:spcBef>
                <a:spcPts val="0"/>
              </a:spcBef>
              <a:spcAft>
                <a:spcPts val="0"/>
              </a:spcAft>
              <a:buNone/>
            </a:pPr>
            <a:r>
              <a:rPr lang="en-US" sz="2400" b="1" dirty="0">
                <a:effectLst/>
                <a:latin typeface="Calibri" panose="020F0502020204030204" pitchFamily="34" charset="0"/>
                <a:ea typeface="Calibri" panose="020F0502020204030204" pitchFamily="34" charset="0"/>
                <a:cs typeface="Times New Roman" panose="02020603050405020304" pitchFamily="18" charset="0"/>
              </a:rPr>
              <a:t>Recommendation</a:t>
            </a:r>
            <a:r>
              <a:rPr lang="en-US" sz="2400" dirty="0">
                <a:effectLst/>
                <a:latin typeface="Calibri" panose="020F0502020204030204" pitchFamily="34" charset="0"/>
                <a:ea typeface="Calibri" panose="020F0502020204030204" pitchFamily="34" charset="0"/>
                <a:cs typeface="Times New Roman" panose="02020603050405020304" pitchFamily="18" charset="0"/>
              </a:rPr>
              <a:t>: Provide adequate drug treatment options. Educate providers on Nevada’s substance use treatment options that already exist for pregnant </a:t>
            </a:r>
            <a:r>
              <a:rPr lang="en-US" sz="2400" dirty="0">
                <a:latin typeface="Calibri" panose="020F0502020204030204" pitchFamily="34" charset="0"/>
                <a:ea typeface="Calibri" panose="020F0502020204030204" pitchFamily="34" charset="0"/>
              </a:rPr>
              <a:t>persons</a:t>
            </a:r>
            <a:r>
              <a:rPr lang="en-US" sz="2400" dirty="0">
                <a:effectLst/>
                <a:latin typeface="Calibri" panose="020F0502020204030204" pitchFamily="34" charset="0"/>
                <a:ea typeface="Calibri" panose="020F0502020204030204" pitchFamily="34" charset="0"/>
                <a:cs typeface="Times New Roman" panose="02020603050405020304" pitchFamily="18" charset="0"/>
              </a:rPr>
              <a:t> and remove barriers to care.</a:t>
            </a:r>
          </a:p>
          <a:p>
            <a:pPr marL="457200" marR="0" lvl="1" indent="0">
              <a:lnSpc>
                <a:spcPct val="107000"/>
              </a:lnSpc>
              <a:spcBef>
                <a:spcPts val="0"/>
              </a:spcBef>
              <a:spcAft>
                <a:spcPts val="0"/>
              </a:spcAft>
              <a:buNone/>
            </a:pPr>
            <a:r>
              <a:rPr lang="en-US" dirty="0">
                <a:effectLst/>
                <a:latin typeface="Calibri" panose="020F0502020204030204" pitchFamily="34" charset="0"/>
                <a:ea typeface="Calibri" panose="020F0502020204030204" pitchFamily="34" charset="0"/>
                <a:cs typeface="Times New Roman" panose="02020603050405020304" pitchFamily="18" charset="0"/>
              </a:rPr>
              <a:t>Prevention type: Secondary</a:t>
            </a:r>
          </a:p>
          <a:p>
            <a:pPr marL="457200" marR="0" lvl="1" indent="0">
              <a:lnSpc>
                <a:spcPct val="107000"/>
              </a:lnSpc>
              <a:spcBef>
                <a:spcPts val="0"/>
              </a:spcBef>
              <a:spcAft>
                <a:spcPts val="800"/>
              </a:spcAft>
              <a:buNone/>
            </a:pPr>
            <a:r>
              <a:rPr lang="en-US" dirty="0">
                <a:effectLst/>
                <a:latin typeface="Calibri" panose="020F0502020204030204" pitchFamily="34" charset="0"/>
                <a:ea typeface="Calibri" panose="020F0502020204030204" pitchFamily="34" charset="0"/>
                <a:cs typeface="Times New Roman" panose="02020603050405020304" pitchFamily="18" charset="0"/>
              </a:rPr>
              <a:t>Expected impact: Extra large</a:t>
            </a:r>
          </a:p>
          <a:p>
            <a:endParaRPr lang="en-US" dirty="0"/>
          </a:p>
        </p:txBody>
      </p:sp>
      <p:sp>
        <p:nvSpPr>
          <p:cNvPr id="4" name="Slide Number Placeholder 3">
            <a:extLst>
              <a:ext uri="{FF2B5EF4-FFF2-40B4-BE49-F238E27FC236}">
                <a16:creationId xmlns:a16="http://schemas.microsoft.com/office/drawing/2014/main" id="{370C9181-E321-4725-7DAB-6A5E034A9E21}"/>
              </a:ext>
            </a:extLst>
          </p:cNvPr>
          <p:cNvSpPr>
            <a:spLocks noGrp="1"/>
          </p:cNvSpPr>
          <p:nvPr>
            <p:ph type="sldNum" sz="quarter" idx="12"/>
          </p:nvPr>
        </p:nvSpPr>
        <p:spPr/>
        <p:txBody>
          <a:bodyPr/>
          <a:lstStyle/>
          <a:p>
            <a:fld id="{A0EC8638-D38E-4C5B-8C11-DA859CF37C29}" type="slidenum">
              <a:rPr lang="en-US" smtClean="0"/>
              <a:t>5</a:t>
            </a:fld>
            <a:endParaRPr lang="en-US"/>
          </a:p>
        </p:txBody>
      </p:sp>
    </p:spTree>
    <p:extLst>
      <p:ext uri="{BB962C8B-B14F-4D97-AF65-F5344CB8AC3E}">
        <p14:creationId xmlns:p14="http://schemas.microsoft.com/office/powerpoint/2010/main" val="26370373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DC821D-948B-D5FD-9B1D-5BC5B57AAE42}"/>
              </a:ext>
            </a:extLst>
          </p:cNvPr>
          <p:cNvSpPr>
            <a:spLocks noGrp="1"/>
          </p:cNvSpPr>
          <p:nvPr>
            <p:ph type="title"/>
          </p:nvPr>
        </p:nvSpPr>
        <p:spPr/>
        <p:txBody>
          <a:bodyPr>
            <a:normAutofit fontScale="90000"/>
          </a:bodyPr>
          <a:lstStyle/>
          <a:p>
            <a:r>
              <a:rPr lang="en-US" dirty="0"/>
              <a:t>Draft MMRC Recommendations </a:t>
            </a:r>
          </a:p>
        </p:txBody>
      </p:sp>
      <p:sp>
        <p:nvSpPr>
          <p:cNvPr id="3" name="Content Placeholder 2" descr="Provider level recommendations to prevent maternal mortality are detailed.">
            <a:extLst>
              <a:ext uri="{FF2B5EF4-FFF2-40B4-BE49-F238E27FC236}">
                <a16:creationId xmlns:a16="http://schemas.microsoft.com/office/drawing/2014/main" id="{D022D59F-6B55-87F7-9A70-A0BE96DC18F8}"/>
              </a:ext>
            </a:extLst>
          </p:cNvPr>
          <p:cNvSpPr>
            <a:spLocks noGrp="1"/>
          </p:cNvSpPr>
          <p:nvPr>
            <p:ph idx="1"/>
          </p:nvPr>
        </p:nvSpPr>
        <p:spPr/>
        <p:txBody>
          <a:bodyPr>
            <a:normAutofit/>
          </a:bodyPr>
          <a:lstStyle/>
          <a:p>
            <a:pPr marL="457200" marR="0" lvl="1" indent="0">
              <a:lnSpc>
                <a:spcPct val="107000"/>
              </a:lnSpc>
              <a:spcBef>
                <a:spcPts val="0"/>
              </a:spcBef>
              <a:spcAft>
                <a:spcPts val="0"/>
              </a:spcAft>
              <a:buNone/>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a:extLst>
              <a:ext uri="{FF2B5EF4-FFF2-40B4-BE49-F238E27FC236}">
                <a16:creationId xmlns:a16="http://schemas.microsoft.com/office/drawing/2014/main" id="{B2989B97-73E2-D6B3-C4FD-879FDD13BCF0}"/>
              </a:ext>
            </a:extLst>
          </p:cNvPr>
          <p:cNvSpPr>
            <a:spLocks noGrp="1"/>
          </p:cNvSpPr>
          <p:nvPr>
            <p:ph type="sldNum" sz="quarter" idx="12"/>
          </p:nvPr>
        </p:nvSpPr>
        <p:spPr/>
        <p:txBody>
          <a:bodyPr/>
          <a:lstStyle/>
          <a:p>
            <a:fld id="{A0EC8638-D38E-4C5B-8C11-DA859CF37C29}" type="slidenum">
              <a:rPr lang="en-US" smtClean="0"/>
              <a:t>6</a:t>
            </a:fld>
            <a:endParaRPr lang="en-US"/>
          </a:p>
        </p:txBody>
      </p:sp>
      <p:sp>
        <p:nvSpPr>
          <p:cNvPr id="7" name="TextBox 6">
            <a:extLst>
              <a:ext uri="{FF2B5EF4-FFF2-40B4-BE49-F238E27FC236}">
                <a16:creationId xmlns:a16="http://schemas.microsoft.com/office/drawing/2014/main" id="{71C12324-1CAA-1577-3776-B911D521C5DE}"/>
              </a:ext>
            </a:extLst>
          </p:cNvPr>
          <p:cNvSpPr txBox="1"/>
          <p:nvPr/>
        </p:nvSpPr>
        <p:spPr>
          <a:xfrm>
            <a:off x="180998" y="1057249"/>
            <a:ext cx="8604186" cy="5073953"/>
          </a:xfrm>
          <a:prstGeom prst="rect">
            <a:avLst/>
          </a:prstGeom>
          <a:noFill/>
        </p:spPr>
        <p:txBody>
          <a:bodyPr wrap="square" rtlCol="0">
            <a:spAutoFit/>
          </a:bodyPr>
          <a:lstStyle/>
          <a:p>
            <a:pPr marL="0" marR="0">
              <a:lnSpc>
                <a:spcPct val="105000"/>
              </a:lnSpc>
              <a:spcBef>
                <a:spcPts val="0"/>
              </a:spcBef>
              <a:spcAft>
                <a:spcPts val="800"/>
              </a:spcAft>
            </a:pPr>
            <a:r>
              <a:rPr lang="en-US" sz="2000" dirty="0">
                <a:effectLst/>
                <a:ea typeface="Calibri" panose="020F0502020204030204" pitchFamily="34" charset="0"/>
                <a:cs typeface="Arial" panose="020B0604020202020204" pitchFamily="34" charset="0"/>
              </a:rPr>
              <a:t>The following MMRC recommendations have been grouped by CDC </a:t>
            </a:r>
            <a:r>
              <a:rPr lang="en-US" sz="2000" b="1" dirty="0">
                <a:effectLst/>
                <a:ea typeface="Calibri" panose="020F0502020204030204" pitchFamily="34" charset="0"/>
                <a:cs typeface="Arial" panose="020B0604020202020204" pitchFamily="34" charset="0"/>
              </a:rPr>
              <a:t>Level</a:t>
            </a:r>
            <a:r>
              <a:rPr lang="en-US" sz="2000" dirty="0">
                <a:effectLst/>
                <a:ea typeface="Calibri" panose="020F0502020204030204" pitchFamily="34" charset="0"/>
                <a:cs typeface="Arial" panose="020B0604020202020204" pitchFamily="34" charset="0"/>
              </a:rPr>
              <a:t> of recommendation and are in no specific order. </a:t>
            </a:r>
          </a:p>
          <a:p>
            <a:pPr marL="0" marR="0">
              <a:lnSpc>
                <a:spcPct val="105000"/>
              </a:lnSpc>
              <a:spcBef>
                <a:spcPts val="0"/>
              </a:spcBef>
              <a:spcAft>
                <a:spcPts val="800"/>
              </a:spcAft>
            </a:pPr>
            <a:r>
              <a:rPr lang="en-US" sz="2000" b="1" dirty="0">
                <a:effectLst/>
                <a:ea typeface="Calibri" panose="020F0502020204030204" pitchFamily="34" charset="0"/>
                <a:cs typeface="Arial" panose="020B0604020202020204" pitchFamily="34" charset="0"/>
              </a:rPr>
              <a:t>Level: Patient/Family</a:t>
            </a:r>
            <a:r>
              <a:rPr lang="en-US" sz="2000" b="1" dirty="0">
                <a:ea typeface="Calibri" panose="020F0502020204030204" pitchFamily="34" charset="0"/>
                <a:cs typeface="Arial" panose="020B0604020202020204" pitchFamily="34" charset="0"/>
              </a:rPr>
              <a:t> </a:t>
            </a:r>
            <a:r>
              <a:rPr lang="en-US" sz="2000" dirty="0">
                <a:effectLst/>
                <a:ea typeface="Calibri" panose="020F0502020204030204" pitchFamily="34" charset="0"/>
                <a:cs typeface="Arial" panose="020B0604020202020204" pitchFamily="34" charset="0"/>
              </a:rPr>
              <a:t>No recommendations were made at this level </a:t>
            </a:r>
          </a:p>
          <a:p>
            <a:pPr marL="0" marR="0">
              <a:lnSpc>
                <a:spcPct val="105000"/>
              </a:lnSpc>
              <a:spcBef>
                <a:spcPts val="0"/>
              </a:spcBef>
              <a:spcAft>
                <a:spcPts val="800"/>
              </a:spcAft>
            </a:pPr>
            <a:r>
              <a:rPr lang="en-US" sz="2000" b="1" dirty="0">
                <a:effectLst/>
                <a:ea typeface="Calibri" panose="020F0502020204030204" pitchFamily="34" charset="0"/>
                <a:cs typeface="Arial" panose="020B0604020202020204" pitchFamily="34" charset="0"/>
              </a:rPr>
              <a:t>Level: Provider</a:t>
            </a:r>
            <a:endParaRPr lang="en-US" sz="2000" dirty="0">
              <a:effectLst/>
              <a:ea typeface="Calibri" panose="020F0502020204030204" pitchFamily="34" charset="0"/>
              <a:cs typeface="Arial" panose="020B0604020202020204" pitchFamily="34" charset="0"/>
            </a:endParaRPr>
          </a:p>
          <a:p>
            <a:pPr marL="342900" marR="0" lvl="0" indent="-342900">
              <a:lnSpc>
                <a:spcPct val="107000"/>
              </a:lnSpc>
              <a:spcBef>
                <a:spcPts val="0"/>
              </a:spcBef>
              <a:spcAft>
                <a:spcPts val="0"/>
              </a:spcAft>
              <a:buFont typeface="Symbol" panose="05050102010706020507" pitchFamily="18" charset="2"/>
              <a:buChar char=""/>
            </a:pPr>
            <a:r>
              <a:rPr lang="en-US" sz="2000" dirty="0">
                <a:effectLst/>
                <a:ea typeface="Calibri" panose="020F0502020204030204" pitchFamily="34" charset="0"/>
                <a:cs typeface="Arial" panose="020B0604020202020204" pitchFamily="34" charset="0"/>
              </a:rPr>
              <a:t>Provide resources and social services consult to assess social determinants of heath and how they impact an individual’s health (Impact: Medium)</a:t>
            </a:r>
          </a:p>
          <a:p>
            <a:pPr marL="342900" marR="0" lvl="0" indent="-342900">
              <a:lnSpc>
                <a:spcPct val="107000"/>
              </a:lnSpc>
              <a:spcBef>
                <a:spcPts val="0"/>
              </a:spcBef>
              <a:spcAft>
                <a:spcPts val="800"/>
              </a:spcAft>
              <a:buFont typeface="Symbol" panose="05050102010706020507" pitchFamily="18" charset="2"/>
              <a:buChar char=""/>
            </a:pPr>
            <a:r>
              <a:rPr lang="en-US" sz="2000" dirty="0">
                <a:effectLst/>
                <a:ea typeface="Calibri" panose="020F0502020204030204" pitchFamily="34" charset="0"/>
                <a:cs typeface="Arial" panose="020B0604020202020204" pitchFamily="34" charset="0"/>
              </a:rPr>
              <a:t>Providers should provide or refer to supportive counseling and education for those patients who are struggling with adherence to their medical plan and medication compliance (Impact: Small)</a:t>
            </a:r>
          </a:p>
          <a:p>
            <a:pPr marL="342900" marR="0" lvl="0" indent="-342900">
              <a:lnSpc>
                <a:spcPct val="107000"/>
              </a:lnSpc>
              <a:spcBef>
                <a:spcPts val="0"/>
              </a:spcBef>
              <a:spcAft>
                <a:spcPts val="0"/>
              </a:spcAft>
              <a:buFont typeface="Symbol" panose="05050102010706020507" pitchFamily="18" charset="2"/>
              <a:buChar char=""/>
            </a:pPr>
            <a:r>
              <a:rPr lang="en-US" sz="2000" dirty="0">
                <a:effectLst/>
                <a:ea typeface="Calibri" panose="020F0502020204030204" pitchFamily="34" charset="0"/>
                <a:cs typeface="Arial" panose="020B0604020202020204" pitchFamily="34" charset="0"/>
              </a:rPr>
              <a:t>Providers should work as a team and communicate when co-managing disease in a patient (Impact: Small)</a:t>
            </a:r>
          </a:p>
          <a:p>
            <a:pPr marL="342900" marR="0" lvl="0" indent="-342900">
              <a:lnSpc>
                <a:spcPct val="107000"/>
              </a:lnSpc>
              <a:spcBef>
                <a:spcPts val="0"/>
              </a:spcBef>
              <a:spcAft>
                <a:spcPts val="0"/>
              </a:spcAft>
              <a:buFont typeface="Symbol" panose="05050102010706020507" pitchFamily="18" charset="2"/>
              <a:buChar char=""/>
            </a:pPr>
            <a:r>
              <a:rPr lang="en-US" sz="2000" dirty="0">
                <a:effectLst/>
                <a:ea typeface="Calibri" panose="020F0502020204030204" pitchFamily="34" charset="0"/>
                <a:cs typeface="Arial" panose="020B0604020202020204" pitchFamily="34" charset="0"/>
              </a:rPr>
              <a:t>Education from provider on expected weight gain in pregnancy (Impact: Small)</a:t>
            </a:r>
          </a:p>
          <a:p>
            <a:pPr marL="342900" marR="0" lvl="0" indent="-342900">
              <a:lnSpc>
                <a:spcPct val="107000"/>
              </a:lnSpc>
              <a:spcBef>
                <a:spcPts val="0"/>
              </a:spcBef>
              <a:spcAft>
                <a:spcPts val="800"/>
              </a:spcAft>
              <a:buFont typeface="Symbol" panose="05050102010706020507" pitchFamily="18" charset="2"/>
              <a:buChar char=""/>
            </a:pPr>
            <a:r>
              <a:rPr lang="en-US" sz="2000" dirty="0">
                <a:effectLst/>
                <a:ea typeface="Calibri" panose="020F0502020204030204" pitchFamily="34" charset="0"/>
                <a:cs typeface="Arial" panose="020B0604020202020204" pitchFamily="34" charset="0"/>
              </a:rPr>
              <a:t>Providers should use behavioral health techniques to help patients come to decisions to get themselves treatment. (Impact: Medium)</a:t>
            </a:r>
          </a:p>
        </p:txBody>
      </p:sp>
    </p:spTree>
    <p:extLst>
      <p:ext uri="{BB962C8B-B14F-4D97-AF65-F5344CB8AC3E}">
        <p14:creationId xmlns:p14="http://schemas.microsoft.com/office/powerpoint/2010/main" val="35546174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DC821D-948B-D5FD-9B1D-5BC5B57AAE42}"/>
              </a:ext>
            </a:extLst>
          </p:cNvPr>
          <p:cNvSpPr>
            <a:spLocks noGrp="1"/>
          </p:cNvSpPr>
          <p:nvPr>
            <p:ph type="title"/>
          </p:nvPr>
        </p:nvSpPr>
        <p:spPr/>
        <p:txBody>
          <a:bodyPr>
            <a:normAutofit fontScale="90000"/>
          </a:bodyPr>
          <a:lstStyle/>
          <a:p>
            <a:r>
              <a:rPr lang="en-US" dirty="0"/>
              <a:t>Draft MMRC Recommendations </a:t>
            </a:r>
          </a:p>
        </p:txBody>
      </p:sp>
      <p:sp>
        <p:nvSpPr>
          <p:cNvPr id="3" name="Content Placeholder 2" descr="Facility level recommendations&#10;">
            <a:extLst>
              <a:ext uri="{FF2B5EF4-FFF2-40B4-BE49-F238E27FC236}">
                <a16:creationId xmlns:a16="http://schemas.microsoft.com/office/drawing/2014/main" id="{D022D59F-6B55-87F7-9A70-A0BE96DC18F8}"/>
              </a:ext>
            </a:extLst>
          </p:cNvPr>
          <p:cNvSpPr>
            <a:spLocks noGrp="1"/>
          </p:cNvSpPr>
          <p:nvPr>
            <p:ph idx="1"/>
          </p:nvPr>
        </p:nvSpPr>
        <p:spPr/>
        <p:txBody>
          <a:bodyPr>
            <a:normAutofit/>
          </a:bodyPr>
          <a:lstStyle/>
          <a:p>
            <a:pPr marL="457200" marR="0" lvl="1" indent="0">
              <a:lnSpc>
                <a:spcPct val="107000"/>
              </a:lnSpc>
              <a:spcBef>
                <a:spcPts val="0"/>
              </a:spcBef>
              <a:spcAft>
                <a:spcPts val="0"/>
              </a:spcAft>
              <a:buNone/>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a:extLst>
              <a:ext uri="{FF2B5EF4-FFF2-40B4-BE49-F238E27FC236}">
                <a16:creationId xmlns:a16="http://schemas.microsoft.com/office/drawing/2014/main" id="{B2989B97-73E2-D6B3-C4FD-879FDD13BCF0}"/>
              </a:ext>
            </a:extLst>
          </p:cNvPr>
          <p:cNvSpPr>
            <a:spLocks noGrp="1"/>
          </p:cNvSpPr>
          <p:nvPr>
            <p:ph type="sldNum" sz="quarter" idx="12"/>
          </p:nvPr>
        </p:nvSpPr>
        <p:spPr/>
        <p:txBody>
          <a:bodyPr/>
          <a:lstStyle/>
          <a:p>
            <a:fld id="{A0EC8638-D38E-4C5B-8C11-DA859CF37C29}" type="slidenum">
              <a:rPr lang="en-US" smtClean="0"/>
              <a:t>7</a:t>
            </a:fld>
            <a:endParaRPr lang="en-US"/>
          </a:p>
        </p:txBody>
      </p:sp>
      <p:sp>
        <p:nvSpPr>
          <p:cNvPr id="7" name="TextBox 6">
            <a:extLst>
              <a:ext uri="{FF2B5EF4-FFF2-40B4-BE49-F238E27FC236}">
                <a16:creationId xmlns:a16="http://schemas.microsoft.com/office/drawing/2014/main" id="{71C12324-1CAA-1577-3776-B911D521C5DE}"/>
              </a:ext>
            </a:extLst>
          </p:cNvPr>
          <p:cNvSpPr txBox="1"/>
          <p:nvPr/>
        </p:nvSpPr>
        <p:spPr>
          <a:xfrm>
            <a:off x="192573" y="1717709"/>
            <a:ext cx="8322777" cy="3572325"/>
          </a:xfrm>
          <a:prstGeom prst="rect">
            <a:avLst/>
          </a:prstGeom>
          <a:noFill/>
        </p:spPr>
        <p:txBody>
          <a:bodyPr wrap="square" rtlCol="0">
            <a:spAutoFit/>
          </a:bodyPr>
          <a:lstStyle/>
          <a:p>
            <a:pPr marL="0" marR="0">
              <a:lnSpc>
                <a:spcPct val="105000"/>
              </a:lnSpc>
              <a:spcBef>
                <a:spcPts val="0"/>
              </a:spcBef>
              <a:spcAft>
                <a:spcPts val="800"/>
              </a:spcAft>
            </a:pPr>
            <a:r>
              <a:rPr lang="en-US" sz="2400" b="1" dirty="0">
                <a:effectLst/>
                <a:ea typeface="Calibri" panose="020F0502020204030204" pitchFamily="34" charset="0"/>
                <a:cs typeface="Arial" panose="020B0604020202020204" pitchFamily="34" charset="0"/>
              </a:rPr>
              <a:t>Level: Facility</a:t>
            </a:r>
            <a:endParaRPr lang="en-US" sz="2400" dirty="0">
              <a:effectLst/>
              <a:ea typeface="Calibri" panose="020F0502020204030204" pitchFamily="34" charset="0"/>
              <a:cs typeface="Arial" panose="020B0604020202020204" pitchFamily="34" charset="0"/>
            </a:endParaRPr>
          </a:p>
          <a:p>
            <a:pPr marL="342900" marR="0" lvl="0" indent="-342900">
              <a:lnSpc>
                <a:spcPct val="105000"/>
              </a:lnSpc>
              <a:spcBef>
                <a:spcPts val="0"/>
              </a:spcBef>
              <a:spcAft>
                <a:spcPts val="0"/>
              </a:spcAft>
              <a:buFont typeface="Symbol" panose="05050102010706020507" pitchFamily="18" charset="2"/>
              <a:buChar char=""/>
            </a:pPr>
            <a:r>
              <a:rPr lang="en-US" sz="2000" dirty="0">
                <a:cs typeface="Arial" panose="020B0604020202020204" pitchFamily="34" charset="0"/>
              </a:rPr>
              <a:t>Hospitals should institute the Alliance for Innovation on Maternal Health Hemorrhage bundle to ensure consistent risk identification and treatment (Impact: Medium and Large)</a:t>
            </a:r>
          </a:p>
          <a:p>
            <a:pPr marL="342900" marR="0" lvl="0" indent="-342900">
              <a:lnSpc>
                <a:spcPct val="107000"/>
              </a:lnSpc>
              <a:spcBef>
                <a:spcPts val="0"/>
              </a:spcBef>
              <a:spcAft>
                <a:spcPts val="0"/>
              </a:spcAft>
              <a:buFont typeface="Symbol" panose="05050102010706020507" pitchFamily="18" charset="2"/>
              <a:buChar char=""/>
            </a:pPr>
            <a:r>
              <a:rPr lang="en-US" sz="2000" dirty="0">
                <a:cs typeface="Arial" panose="020B0604020202020204" pitchFamily="34" charset="0"/>
              </a:rPr>
              <a:t>In the event of an obstetric hemorrhage, care should be provided by an OBGYN (Impact: Large)</a:t>
            </a:r>
          </a:p>
          <a:p>
            <a:pPr marL="342900" marR="0" lvl="0" indent="-342900">
              <a:lnSpc>
                <a:spcPct val="105000"/>
              </a:lnSpc>
              <a:spcBef>
                <a:spcPts val="0"/>
              </a:spcBef>
              <a:spcAft>
                <a:spcPts val="0"/>
              </a:spcAft>
              <a:buFont typeface="Symbol" panose="05050102010706020507" pitchFamily="18" charset="2"/>
              <a:buChar char=""/>
            </a:pPr>
            <a:r>
              <a:rPr lang="en-US" sz="2000" dirty="0">
                <a:cs typeface="Arial" panose="020B0604020202020204" pitchFamily="34" charset="0"/>
              </a:rPr>
              <a:t>Hospital should review blood banking practices, and what to do when there is a lack of availability of product (Impact: Large)</a:t>
            </a:r>
          </a:p>
          <a:p>
            <a:pPr marL="342900" marR="0" lvl="0" indent="-342900">
              <a:lnSpc>
                <a:spcPct val="107000"/>
              </a:lnSpc>
              <a:spcBef>
                <a:spcPts val="0"/>
              </a:spcBef>
              <a:spcAft>
                <a:spcPts val="800"/>
              </a:spcAft>
              <a:buFont typeface="Symbol" panose="05050102010706020507" pitchFamily="18" charset="2"/>
              <a:buChar char=""/>
            </a:pPr>
            <a:r>
              <a:rPr lang="en-US" sz="2000" dirty="0">
                <a:cs typeface="Arial" panose="020B0604020202020204" pitchFamily="34" charset="0"/>
              </a:rPr>
              <a:t>Facility should offer intravenous iron to treat anemia (Impact: Medium)</a:t>
            </a:r>
          </a:p>
          <a:p>
            <a:pPr marL="342900" marR="0" lvl="0" indent="-342900">
              <a:lnSpc>
                <a:spcPct val="107000"/>
              </a:lnSpc>
              <a:spcBef>
                <a:spcPts val="0"/>
              </a:spcBef>
              <a:spcAft>
                <a:spcPts val="800"/>
              </a:spcAft>
              <a:buFont typeface="Symbol" panose="05050102010706020507" pitchFamily="18" charset="2"/>
              <a:buChar char=""/>
            </a:pPr>
            <a:endParaRPr lang="en-US" sz="18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966802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DC821D-948B-D5FD-9B1D-5BC5B57AAE42}"/>
              </a:ext>
            </a:extLst>
          </p:cNvPr>
          <p:cNvSpPr>
            <a:spLocks noGrp="1"/>
          </p:cNvSpPr>
          <p:nvPr>
            <p:ph type="title"/>
          </p:nvPr>
        </p:nvSpPr>
        <p:spPr/>
        <p:txBody>
          <a:bodyPr>
            <a:normAutofit fontScale="90000"/>
          </a:bodyPr>
          <a:lstStyle/>
          <a:p>
            <a:r>
              <a:rPr lang="en-US" dirty="0"/>
              <a:t>Draft MMRC Recommendations </a:t>
            </a:r>
          </a:p>
        </p:txBody>
      </p:sp>
      <p:sp>
        <p:nvSpPr>
          <p:cNvPr id="3" name="Content Placeholder 2" descr="System level suggestions on education, transportation, trauma informed care, and substance use">
            <a:extLst>
              <a:ext uri="{FF2B5EF4-FFF2-40B4-BE49-F238E27FC236}">
                <a16:creationId xmlns:a16="http://schemas.microsoft.com/office/drawing/2014/main" id="{D022D59F-6B55-87F7-9A70-A0BE96DC18F8}"/>
              </a:ext>
            </a:extLst>
          </p:cNvPr>
          <p:cNvSpPr>
            <a:spLocks noGrp="1"/>
          </p:cNvSpPr>
          <p:nvPr>
            <p:ph idx="1"/>
          </p:nvPr>
        </p:nvSpPr>
        <p:spPr/>
        <p:txBody>
          <a:bodyPr>
            <a:normAutofit/>
          </a:bodyPr>
          <a:lstStyle/>
          <a:p>
            <a:pPr marL="457200" marR="0" lvl="1" indent="0">
              <a:lnSpc>
                <a:spcPct val="107000"/>
              </a:lnSpc>
              <a:spcBef>
                <a:spcPts val="0"/>
              </a:spcBef>
              <a:spcAft>
                <a:spcPts val="0"/>
              </a:spcAft>
              <a:buNone/>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a:extLst>
              <a:ext uri="{FF2B5EF4-FFF2-40B4-BE49-F238E27FC236}">
                <a16:creationId xmlns:a16="http://schemas.microsoft.com/office/drawing/2014/main" id="{B2989B97-73E2-D6B3-C4FD-879FDD13BCF0}"/>
              </a:ext>
            </a:extLst>
          </p:cNvPr>
          <p:cNvSpPr>
            <a:spLocks noGrp="1"/>
          </p:cNvSpPr>
          <p:nvPr>
            <p:ph type="sldNum" sz="quarter" idx="12"/>
          </p:nvPr>
        </p:nvSpPr>
        <p:spPr/>
        <p:txBody>
          <a:bodyPr/>
          <a:lstStyle/>
          <a:p>
            <a:fld id="{A0EC8638-D38E-4C5B-8C11-DA859CF37C29}" type="slidenum">
              <a:rPr lang="en-US" smtClean="0"/>
              <a:t>8</a:t>
            </a:fld>
            <a:endParaRPr lang="en-US"/>
          </a:p>
        </p:txBody>
      </p:sp>
      <p:sp>
        <p:nvSpPr>
          <p:cNvPr id="7" name="TextBox 6">
            <a:extLst>
              <a:ext uri="{FF2B5EF4-FFF2-40B4-BE49-F238E27FC236}">
                <a16:creationId xmlns:a16="http://schemas.microsoft.com/office/drawing/2014/main" id="{71C12324-1CAA-1577-3776-B911D521C5DE}"/>
              </a:ext>
            </a:extLst>
          </p:cNvPr>
          <p:cNvSpPr txBox="1"/>
          <p:nvPr/>
        </p:nvSpPr>
        <p:spPr>
          <a:xfrm>
            <a:off x="308319" y="1460497"/>
            <a:ext cx="8322777" cy="5184561"/>
          </a:xfrm>
          <a:prstGeom prst="rect">
            <a:avLst/>
          </a:prstGeom>
          <a:noFill/>
        </p:spPr>
        <p:txBody>
          <a:bodyPr wrap="square" rtlCol="0">
            <a:spAutoFit/>
          </a:bodyPr>
          <a:lstStyle/>
          <a:p>
            <a:pPr marL="0" marR="0">
              <a:lnSpc>
                <a:spcPct val="105000"/>
              </a:lnSpc>
              <a:spcBef>
                <a:spcPts val="0"/>
              </a:spcBef>
              <a:spcAft>
                <a:spcPts val="800"/>
              </a:spcAft>
            </a:pPr>
            <a:r>
              <a:rPr lang="en-US" sz="2000" b="1" dirty="0">
                <a:cs typeface="Arial" panose="020B0604020202020204" pitchFamily="34" charset="0"/>
              </a:rPr>
              <a:t>Level: System</a:t>
            </a:r>
          </a:p>
          <a:p>
            <a:pPr marL="342900" marR="0" lvl="0" indent="-342900">
              <a:lnSpc>
                <a:spcPct val="105000"/>
              </a:lnSpc>
              <a:spcBef>
                <a:spcPts val="0"/>
              </a:spcBef>
              <a:spcAft>
                <a:spcPts val="0"/>
              </a:spcAft>
              <a:buFont typeface="Symbol" panose="05050102010706020507" pitchFamily="18" charset="2"/>
              <a:buChar char=""/>
            </a:pPr>
            <a:r>
              <a:rPr lang="en-US" sz="2000" dirty="0">
                <a:cs typeface="Arial" panose="020B0604020202020204" pitchFamily="34" charset="0"/>
              </a:rPr>
              <a:t>Nevada should assess their system for accessing care for people who use substances  to make it safe and acceptable. Nevada data show that people who use substances may delay in accessing care. (Impact: Extra Large)</a:t>
            </a:r>
          </a:p>
          <a:p>
            <a:pPr marL="342900" marR="0" lvl="0" indent="-342900">
              <a:lnSpc>
                <a:spcPct val="107000"/>
              </a:lnSpc>
              <a:spcBef>
                <a:spcPts val="0"/>
              </a:spcBef>
              <a:spcAft>
                <a:spcPts val="800"/>
              </a:spcAft>
              <a:buFont typeface="Symbol" panose="05050102010706020507" pitchFamily="18" charset="2"/>
              <a:buChar char=""/>
            </a:pPr>
            <a:r>
              <a:rPr lang="en-US" sz="2000" dirty="0">
                <a:cs typeface="Arial" panose="020B0604020202020204" pitchFamily="34" charset="0"/>
              </a:rPr>
              <a:t>Patients without prenatal care should receive a standard prenatal workup when seeking emergency care. (Impact: Medium)</a:t>
            </a:r>
          </a:p>
          <a:p>
            <a:pPr marL="342900" marR="0" lvl="0" indent="-342900">
              <a:lnSpc>
                <a:spcPct val="107000"/>
              </a:lnSpc>
              <a:spcBef>
                <a:spcPts val="0"/>
              </a:spcBef>
              <a:spcAft>
                <a:spcPts val="800"/>
              </a:spcAft>
              <a:buFont typeface="Symbol" panose="05050102010706020507" pitchFamily="18" charset="2"/>
              <a:buChar char=""/>
            </a:pPr>
            <a:r>
              <a:rPr lang="en-US" sz="2000" dirty="0">
                <a:cs typeface="Arial" panose="020B0604020202020204" pitchFamily="34" charset="0"/>
              </a:rPr>
              <a:t>Obstetrics programs should include a psychiatry rotation. (Impact: Medium)</a:t>
            </a:r>
          </a:p>
          <a:p>
            <a:pPr marL="342900" indent="-342900">
              <a:lnSpc>
                <a:spcPct val="105000"/>
              </a:lnSpc>
              <a:spcAft>
                <a:spcPts val="800"/>
              </a:spcAft>
              <a:buFont typeface="Symbol" panose="05050102010706020507" pitchFamily="18" charset="2"/>
              <a:buChar char=""/>
            </a:pPr>
            <a:r>
              <a:rPr lang="en-US" sz="2000" dirty="0">
                <a:cs typeface="Arial" panose="020B0604020202020204" pitchFamily="34" charset="0"/>
              </a:rPr>
              <a:t>Expand transportation access for patients, access to a community health worker, home visit, and peer support. (Impact: Giant) </a:t>
            </a:r>
          </a:p>
          <a:p>
            <a:pPr marL="342900" indent="-342900">
              <a:lnSpc>
                <a:spcPct val="105000"/>
              </a:lnSpc>
              <a:spcAft>
                <a:spcPts val="800"/>
              </a:spcAft>
              <a:buFont typeface="Symbol" panose="05050102010706020507" pitchFamily="18" charset="2"/>
              <a:buChar char=""/>
            </a:pPr>
            <a:r>
              <a:rPr lang="en-US" sz="2000" dirty="0">
                <a:cs typeface="Arial" panose="020B0604020202020204" pitchFamily="34" charset="0"/>
              </a:rPr>
              <a:t>Trauma informed care provision in substance use treatment and for Division of Child and Family Services staff. (Impact: Medium)</a:t>
            </a:r>
          </a:p>
          <a:p>
            <a:pPr marL="342900" marR="0" lvl="0" indent="-342900">
              <a:lnSpc>
                <a:spcPct val="105000"/>
              </a:lnSpc>
              <a:spcBef>
                <a:spcPts val="0"/>
              </a:spcBef>
              <a:spcAft>
                <a:spcPts val="800"/>
              </a:spcAft>
              <a:buFont typeface="Symbol" panose="05050102010706020507" pitchFamily="18" charset="2"/>
              <a:buChar char=""/>
            </a:pP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800"/>
              </a:spcAft>
              <a:buFont typeface="Symbol" panose="05050102010706020507" pitchFamily="18" charset="2"/>
              <a:buChar char=""/>
            </a:pPr>
            <a:endParaRPr lang="en-US" sz="18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3940333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DC821D-948B-D5FD-9B1D-5BC5B57AAE42}"/>
              </a:ext>
            </a:extLst>
          </p:cNvPr>
          <p:cNvSpPr>
            <a:spLocks noGrp="1"/>
          </p:cNvSpPr>
          <p:nvPr>
            <p:ph type="title"/>
          </p:nvPr>
        </p:nvSpPr>
        <p:spPr/>
        <p:txBody>
          <a:bodyPr>
            <a:normAutofit fontScale="90000"/>
          </a:bodyPr>
          <a:lstStyle/>
          <a:p>
            <a:r>
              <a:rPr lang="en-US" dirty="0"/>
              <a:t>Draft MMRC Recommendations </a:t>
            </a:r>
          </a:p>
        </p:txBody>
      </p:sp>
      <p:sp>
        <p:nvSpPr>
          <p:cNvPr id="3" name="Content Placeholder 2" descr="System level suggestions">
            <a:extLst>
              <a:ext uri="{FF2B5EF4-FFF2-40B4-BE49-F238E27FC236}">
                <a16:creationId xmlns:a16="http://schemas.microsoft.com/office/drawing/2014/main" id="{D022D59F-6B55-87F7-9A70-A0BE96DC18F8}"/>
              </a:ext>
            </a:extLst>
          </p:cNvPr>
          <p:cNvSpPr>
            <a:spLocks noGrp="1"/>
          </p:cNvSpPr>
          <p:nvPr>
            <p:ph idx="1"/>
          </p:nvPr>
        </p:nvSpPr>
        <p:spPr/>
        <p:txBody>
          <a:bodyPr>
            <a:normAutofit/>
          </a:bodyPr>
          <a:lstStyle/>
          <a:p>
            <a:pPr marL="457200" marR="0" lvl="1" indent="0">
              <a:lnSpc>
                <a:spcPct val="107000"/>
              </a:lnSpc>
              <a:spcBef>
                <a:spcPts val="0"/>
              </a:spcBef>
              <a:spcAft>
                <a:spcPts val="0"/>
              </a:spcAft>
              <a:buNone/>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a:extLst>
              <a:ext uri="{FF2B5EF4-FFF2-40B4-BE49-F238E27FC236}">
                <a16:creationId xmlns:a16="http://schemas.microsoft.com/office/drawing/2014/main" id="{B2989B97-73E2-D6B3-C4FD-879FDD13BCF0}"/>
              </a:ext>
            </a:extLst>
          </p:cNvPr>
          <p:cNvSpPr>
            <a:spLocks noGrp="1"/>
          </p:cNvSpPr>
          <p:nvPr>
            <p:ph type="sldNum" sz="quarter" idx="12"/>
          </p:nvPr>
        </p:nvSpPr>
        <p:spPr/>
        <p:txBody>
          <a:bodyPr/>
          <a:lstStyle/>
          <a:p>
            <a:fld id="{A0EC8638-D38E-4C5B-8C11-DA859CF37C29}" type="slidenum">
              <a:rPr lang="en-US" smtClean="0"/>
              <a:t>9</a:t>
            </a:fld>
            <a:endParaRPr lang="en-US"/>
          </a:p>
        </p:txBody>
      </p:sp>
      <p:sp>
        <p:nvSpPr>
          <p:cNvPr id="7" name="TextBox 6">
            <a:extLst>
              <a:ext uri="{FF2B5EF4-FFF2-40B4-BE49-F238E27FC236}">
                <a16:creationId xmlns:a16="http://schemas.microsoft.com/office/drawing/2014/main" id="{71C12324-1CAA-1577-3776-B911D521C5DE}"/>
              </a:ext>
            </a:extLst>
          </p:cNvPr>
          <p:cNvSpPr txBox="1"/>
          <p:nvPr/>
        </p:nvSpPr>
        <p:spPr>
          <a:xfrm>
            <a:off x="308320" y="1460497"/>
            <a:ext cx="8322777" cy="5676490"/>
          </a:xfrm>
          <a:prstGeom prst="rect">
            <a:avLst/>
          </a:prstGeom>
          <a:noFill/>
        </p:spPr>
        <p:txBody>
          <a:bodyPr wrap="square" rtlCol="0">
            <a:spAutoFit/>
          </a:bodyPr>
          <a:lstStyle/>
          <a:p>
            <a:pPr marL="0" marR="0">
              <a:lnSpc>
                <a:spcPct val="105000"/>
              </a:lnSpc>
              <a:spcBef>
                <a:spcPts val="0"/>
              </a:spcBef>
              <a:spcAft>
                <a:spcPts val="800"/>
              </a:spcAft>
            </a:pPr>
            <a:r>
              <a:rPr lang="en-US" sz="2000" b="1" dirty="0">
                <a:cs typeface="Arial" panose="020B0604020202020204" pitchFamily="34" charset="0"/>
              </a:rPr>
              <a:t>Level: System</a:t>
            </a:r>
          </a:p>
          <a:p>
            <a:pPr marL="342900" marR="0" lvl="0" indent="-342900">
              <a:lnSpc>
                <a:spcPct val="107000"/>
              </a:lnSpc>
              <a:spcBef>
                <a:spcPts val="0"/>
              </a:spcBef>
              <a:spcAft>
                <a:spcPts val="0"/>
              </a:spcAft>
              <a:buFont typeface="Symbol" panose="05050102010706020507" pitchFamily="18" charset="2"/>
              <a:buChar char=""/>
            </a:pPr>
            <a:r>
              <a:rPr lang="en-US" sz="2000" dirty="0">
                <a:cs typeface="Arial" panose="020B0604020202020204" pitchFamily="34" charset="0"/>
              </a:rPr>
              <a:t>Ask the state to let providers know about services offered through Medicaid (Impact: Medium)</a:t>
            </a:r>
          </a:p>
          <a:p>
            <a:pPr marL="342900" marR="0" lvl="0" indent="-342900">
              <a:lnSpc>
                <a:spcPct val="105000"/>
              </a:lnSpc>
              <a:spcBef>
                <a:spcPts val="0"/>
              </a:spcBef>
              <a:spcAft>
                <a:spcPts val="0"/>
              </a:spcAft>
              <a:buFont typeface="Symbol" panose="05050102010706020507" pitchFamily="18" charset="2"/>
              <a:buChar char=""/>
            </a:pPr>
            <a:r>
              <a:rPr lang="en-US" sz="2000" dirty="0">
                <a:cs typeface="Arial" panose="020B0604020202020204" pitchFamily="34" charset="0"/>
              </a:rPr>
              <a:t>The state must provide acceptable and timely transportation for health care needs for Medicaid recipients. (Impact: Giant)</a:t>
            </a:r>
          </a:p>
          <a:p>
            <a:pPr marL="342900" marR="0" lvl="0" indent="-342900">
              <a:lnSpc>
                <a:spcPct val="105000"/>
              </a:lnSpc>
              <a:spcBef>
                <a:spcPts val="0"/>
              </a:spcBef>
              <a:spcAft>
                <a:spcPts val="0"/>
              </a:spcAft>
              <a:buFont typeface="Symbol" panose="05050102010706020507" pitchFamily="18" charset="2"/>
              <a:buChar char=""/>
            </a:pPr>
            <a:r>
              <a:rPr lang="en-US" sz="2000" dirty="0">
                <a:cs typeface="Arial" panose="020B0604020202020204" pitchFamily="34" charset="0"/>
              </a:rPr>
              <a:t>All providers, community groups, and state agencies, should provide preconception counseling for people living with chronic disease. (Impact: Small)</a:t>
            </a:r>
          </a:p>
          <a:p>
            <a:pPr marL="342900" marR="0" lvl="0" indent="-342900">
              <a:lnSpc>
                <a:spcPct val="105000"/>
              </a:lnSpc>
              <a:spcBef>
                <a:spcPts val="0"/>
              </a:spcBef>
              <a:spcAft>
                <a:spcPts val="0"/>
              </a:spcAft>
              <a:buFont typeface="Symbol" panose="05050102010706020507" pitchFamily="18" charset="2"/>
              <a:buChar char=""/>
            </a:pPr>
            <a:r>
              <a:rPr lang="en-US" sz="2000" dirty="0">
                <a:cs typeface="Arial" panose="020B0604020202020204" pitchFamily="34" charset="0"/>
              </a:rPr>
              <a:t>State should oversee a maternal perinatal regionalization program that includes emergency maternal transport. (Impact: Extra Large or Large)</a:t>
            </a:r>
          </a:p>
          <a:p>
            <a:pPr marL="342900" marR="0" lvl="0" indent="-342900">
              <a:lnSpc>
                <a:spcPct val="107000"/>
              </a:lnSpc>
              <a:spcBef>
                <a:spcPts val="0"/>
              </a:spcBef>
              <a:spcAft>
                <a:spcPts val="0"/>
              </a:spcAft>
              <a:buFont typeface="Symbol" panose="05050102010706020507" pitchFamily="18" charset="2"/>
              <a:buChar char=""/>
            </a:pPr>
            <a:r>
              <a:rPr lang="en-US" sz="2000" dirty="0">
                <a:cs typeface="Arial" panose="020B0604020202020204" pitchFamily="34" charset="0"/>
              </a:rPr>
              <a:t>State should institute maternal levels of care to identify minimal resources to do obstetric care. (Impact: Large)</a:t>
            </a:r>
          </a:p>
          <a:p>
            <a:pPr marL="342900" indent="-342900">
              <a:lnSpc>
                <a:spcPct val="107000"/>
              </a:lnSpc>
              <a:spcAft>
                <a:spcPts val="800"/>
              </a:spcAft>
              <a:buFont typeface="Symbol" panose="05050102010706020507" pitchFamily="18" charset="2"/>
              <a:buChar char=""/>
            </a:pPr>
            <a:r>
              <a:rPr lang="en-US" sz="2000" dirty="0">
                <a:cs typeface="Arial" panose="020B0604020202020204" pitchFamily="34" charset="0"/>
              </a:rPr>
              <a:t>Outreach promoting prenatal care. (Impact: Small)</a:t>
            </a:r>
            <a:r>
              <a:rPr lang="en-US" sz="2000" dirty="0">
                <a:effectLst/>
                <a:ea typeface="Calibri" panose="020F0502020204030204" pitchFamily="34" charset="0"/>
                <a:cs typeface="Arial" panose="020B0604020202020204" pitchFamily="34" charset="0"/>
              </a:rPr>
              <a:t> </a:t>
            </a:r>
          </a:p>
          <a:p>
            <a:pPr marL="342900" indent="-342900">
              <a:lnSpc>
                <a:spcPct val="107000"/>
              </a:lnSpc>
              <a:spcAft>
                <a:spcPts val="800"/>
              </a:spcAft>
              <a:buFont typeface="Symbol" panose="05050102010706020507" pitchFamily="18" charset="2"/>
              <a:buChar char=""/>
            </a:pPr>
            <a:r>
              <a:rPr lang="en-US" sz="2000" dirty="0">
                <a:effectLst/>
                <a:ea typeface="Calibri" panose="020F0502020204030204" pitchFamily="34" charset="0"/>
                <a:cs typeface="Arial" panose="020B0604020202020204" pitchFamily="34" charset="0"/>
              </a:rPr>
              <a:t>Increase access to primary care. (Impact: Large)</a:t>
            </a:r>
          </a:p>
          <a:p>
            <a:pPr marL="342900" marR="0" lvl="0" indent="-342900">
              <a:lnSpc>
                <a:spcPct val="107000"/>
              </a:lnSpc>
              <a:spcBef>
                <a:spcPts val="0"/>
              </a:spcBef>
              <a:spcAft>
                <a:spcPts val="800"/>
              </a:spcAft>
              <a:buFont typeface="Symbol" panose="05050102010706020507" pitchFamily="18" charset="2"/>
              <a:buChar char=""/>
            </a:pPr>
            <a:endParaRPr lang="en-US" sz="2000" dirty="0">
              <a:cs typeface="Arial" panose="020B0604020202020204" pitchFamily="34" charset="0"/>
            </a:endParaRPr>
          </a:p>
          <a:p>
            <a:pPr marL="342900" marR="0" lvl="0" indent="-342900">
              <a:lnSpc>
                <a:spcPct val="107000"/>
              </a:lnSpc>
              <a:spcBef>
                <a:spcPts val="0"/>
              </a:spcBef>
              <a:spcAft>
                <a:spcPts val="800"/>
              </a:spcAft>
              <a:buFont typeface="Symbol" panose="05050102010706020507" pitchFamily="18" charset="2"/>
              <a:buChar char=""/>
            </a:pPr>
            <a:endParaRPr lang="en-US" sz="18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89092661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HHSDO_SlideMaster_Standard_DRAFT_101719_V7" id="{CC259206-DCF0-4050-B2C8-33C44D1E2D4B}" vid="{B6813DF6-DE62-4C80-AC46-4236E8C9879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E7E7FF62DF8FC45B79D8BB3E4EB3A9D" ma:contentTypeVersion="7" ma:contentTypeDescription="Create a new document." ma:contentTypeScope="" ma:versionID="d1728d2a83d1d83e059a503941dcb6cb">
  <xsd:schema xmlns:xsd="http://www.w3.org/2001/XMLSchema" xmlns:xs="http://www.w3.org/2001/XMLSchema" xmlns:p="http://schemas.microsoft.com/office/2006/metadata/properties" xmlns:ns1="http://schemas.microsoft.com/sharepoint/v3" xmlns:ns2="c402da09-51cb-4026-a8ad-ea7884ee7c90" xmlns:ns3="84342705-6656-4808-9c87-429ddced34aa" targetNamespace="http://schemas.microsoft.com/office/2006/metadata/properties" ma:root="true" ma:fieldsID="445187521c93f4f124112c255fbae20c" ns1:_="" ns2:_="" ns3:_="">
    <xsd:import namespace="http://schemas.microsoft.com/sharepoint/v3"/>
    <xsd:import namespace="c402da09-51cb-4026-a8ad-ea7884ee7c90"/>
    <xsd:import namespace="84342705-6656-4808-9c87-429ddced34aa"/>
    <xsd:element name="properties">
      <xsd:complexType>
        <xsd:sequence>
          <xsd:element name="documentManagement">
            <xsd:complexType>
              <xsd:all>
                <xsd:element ref="ns1:PublishingStartDate" minOccurs="0"/>
                <xsd:element ref="ns1:PublishingExpirationDate" minOccurs="0"/>
                <xsd:element ref="ns2:MediaServiceMetadata" minOccurs="0"/>
                <xsd:element ref="ns2:MediaServiceFastMetadata"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Scheduling Start Date is a site column created by the Publishing feature. It is used to specify the date and time on which this page will first appear to site visitors." ma:internalName="PublishingStartDate">
      <xsd:simpleType>
        <xsd:restriction base="dms:Unknown"/>
      </xsd:simpleType>
    </xsd:element>
    <xsd:element name="PublishingExpirationDate" ma:index="5" nillable="true" ma:displayName="Scheduling End Date" ma:description="Scheduling End Date is a site column created by the Publishing feature. It is used to specify the date and time on which this page will no longer appear to site visitors."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c402da09-51cb-4026-a8ad-ea7884ee7c90" elementFormDefault="qualified">
    <xsd:import namespace="http://schemas.microsoft.com/office/2006/documentManagement/types"/>
    <xsd:import namespace="http://schemas.microsoft.com/office/infopath/2007/PartnerControls"/>
    <xsd:element name="MediaServiceMetadata" ma:index="6" nillable="true" ma:displayName="MediaServiceMetadata" ma:hidden="true" ma:internalName="MediaServiceMetadata" ma:readOnly="true">
      <xsd:simpleType>
        <xsd:restriction base="dms:Note"/>
      </xsd:simpleType>
    </xsd:element>
    <xsd:element name="MediaServiceFastMetadata" ma:index="7" nillable="true" ma:displayName="MediaServiceFastMetadata" ma:hidden="true" ma:internalName="MediaServiceFast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4342705-6656-4808-9c87-429ddced34aa" elementFormDefault="qualified">
    <xsd:import namespace="http://schemas.microsoft.com/office/2006/documentManagement/types"/>
    <xsd:import namespace="http://schemas.microsoft.com/office/infopath/2007/PartnerControls"/>
    <xsd:element name="SharedWithUsers" ma:index="12" nillable="true" ma:displayName="Shared With" ma:SearchPeopleOnly="false" ma:SharePointGroup="0" ma:internalName="SharedWithUsers" ma:readOnly="true" ma:showField="ImnNam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8"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BF105A05-754E-4DC1-9DAC-F928C15E2BA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c402da09-51cb-4026-a8ad-ea7884ee7c90"/>
    <ds:schemaRef ds:uri="84342705-6656-4808-9c87-429ddced34a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DC4A72C-DFE1-4637-8873-3513552CBE67}">
  <ds:schemaRefs>
    <ds:schemaRef ds:uri="http://schemas.microsoft.com/sharepoint/v3/contenttype/forms"/>
  </ds:schemaRefs>
</ds:datastoreItem>
</file>

<file path=customXml/itemProps3.xml><?xml version="1.0" encoding="utf-8"?>
<ds:datastoreItem xmlns:ds="http://schemas.openxmlformats.org/officeDocument/2006/customXml" ds:itemID="{D7B4310E-9407-4D5A-A220-9165B93A9EE7}">
  <ds:schemaRefs>
    <ds:schemaRef ds:uri="http://schemas.microsoft.com/office/2006/metadata/properties"/>
    <ds:schemaRef ds:uri="http://schemas.microsoft.com/office/infopath/2007/PartnerControls"/>
    <ds:schemaRef ds:uri="http://schemas.microsoft.com/sharepoint/v3"/>
  </ds:schemaRefs>
</ds:datastoreItem>
</file>

<file path=docProps/app.xml><?xml version="1.0" encoding="utf-8"?>
<Properties xmlns="http://schemas.openxmlformats.org/officeDocument/2006/extended-properties" xmlns:vt="http://schemas.openxmlformats.org/officeDocument/2006/docPropsVTypes">
  <Template>Office Theme</Template>
  <TotalTime>2723</TotalTime>
  <Words>1508</Words>
  <Application>Microsoft Office PowerPoint</Application>
  <PresentationFormat>On-screen Show (4:3)</PresentationFormat>
  <Paragraphs>107</Paragraphs>
  <Slides>14</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Symbol</vt:lpstr>
      <vt:lpstr>Times New Roman</vt:lpstr>
      <vt:lpstr>Office Theme</vt:lpstr>
      <vt:lpstr>Division of Public and Behavioral Health</vt:lpstr>
      <vt:lpstr>2</vt:lpstr>
      <vt:lpstr> Maternal Mortality Review Committee Overview </vt:lpstr>
      <vt:lpstr> MMRC and NOMHE Advisory Committee Report</vt:lpstr>
      <vt:lpstr>Centers for Disease Control and Prevention (CDC) Format </vt:lpstr>
      <vt:lpstr>Draft MMRC Recommendations </vt:lpstr>
      <vt:lpstr>Draft MMRC Recommendations </vt:lpstr>
      <vt:lpstr>Draft MMRC Recommendations </vt:lpstr>
      <vt:lpstr>Draft MMRC Recommendations </vt:lpstr>
      <vt:lpstr>Draft MMRC Recommendations </vt:lpstr>
      <vt:lpstr>Draft MMRC Recommendations </vt:lpstr>
      <vt:lpstr>Draft MMRC Recommendations </vt:lpstr>
      <vt:lpstr>Additional MMRC recommendations to reduce maternal mortality and severe maternal morbidity will be generated at MMRC meeting on November 14, 2022.   </vt:lpstr>
      <vt:lpstr>Contact Information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Sis Aisha Bowen</dc:creator>
  <cp:lastModifiedBy>Tina Dortch</cp:lastModifiedBy>
  <cp:revision>14</cp:revision>
  <dcterms:created xsi:type="dcterms:W3CDTF">2022-07-26T22:43:21Z</dcterms:created>
  <dcterms:modified xsi:type="dcterms:W3CDTF">2022-11-09T18:11:32Z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0x0101002E7E7FF62DF8FC45B79D8BB3E4EB3A9D</vt:lpwstr>
  </property>
</Properties>
</file>