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71" r:id="rId4"/>
    <p:sldId id="272" r:id="rId5"/>
    <p:sldId id="270" r:id="rId6"/>
    <p:sldId id="266" r:id="rId7"/>
    <p:sldId id="269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4472C4"/>
    <a:srgbClr val="476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1" autoAdjust="0"/>
    <p:restoredTop sz="88178" autoAdjust="0"/>
  </p:normalViewPr>
  <p:slideViewPr>
    <p:cSldViewPr snapToGrid="0">
      <p:cViewPr varScale="1">
        <p:scale>
          <a:sx n="93" d="100"/>
          <a:sy n="93" d="100"/>
        </p:scale>
        <p:origin x="105" y="45"/>
      </p:cViewPr>
      <p:guideLst/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53" d="100"/>
        <a:sy n="15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582CD-2282-4E84-80E6-ADE342E93A45}" type="doc">
      <dgm:prSet loTypeId="urn:microsoft.com/office/officeart/2011/layout/Tab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660DA-980A-4E22-89BA-AF6EECABAC40}">
      <dgm:prSet phldrT="[Text]" custT="1"/>
      <dgm:spPr/>
      <dgm:t>
        <a:bodyPr/>
        <a:lstStyle/>
        <a:p>
          <a:r>
            <a:rPr lang="en-US" sz="3200" dirty="0"/>
            <a:t>SB424</a:t>
          </a:r>
        </a:p>
      </dgm:t>
    </dgm:pt>
    <dgm:pt modelId="{B463B813-CA30-42FB-AB81-2BCE35CB62E7}" type="parTrans" cxnId="{2143F39F-EFF1-43CD-A43A-AA1B4652BADB}">
      <dgm:prSet/>
      <dgm:spPr/>
      <dgm:t>
        <a:bodyPr/>
        <a:lstStyle/>
        <a:p>
          <a:endParaRPr lang="en-US" sz="2000"/>
        </a:p>
      </dgm:t>
    </dgm:pt>
    <dgm:pt modelId="{6357FB4B-9066-41B3-840E-A5D3EDF0C853}" type="sibTrans" cxnId="{2143F39F-EFF1-43CD-A43A-AA1B4652BADB}">
      <dgm:prSet/>
      <dgm:spPr/>
      <dgm:t>
        <a:bodyPr/>
        <a:lstStyle/>
        <a:p>
          <a:endParaRPr lang="en-US" sz="2000"/>
        </a:p>
      </dgm:t>
    </dgm:pt>
    <dgm:pt modelId="{ED3E87B4-BFF7-4BBF-BF5A-31040BEC3387}">
      <dgm:prSet phldrT="[Text]" custT="1"/>
      <dgm:spPr/>
      <dgm:t>
        <a:bodyPr/>
        <a:lstStyle/>
        <a:p>
          <a:r>
            <a:rPr lang="en-US" sz="2000" dirty="0"/>
            <a:t>Senate Committee on Finance</a:t>
          </a:r>
        </a:p>
      </dgm:t>
    </dgm:pt>
    <dgm:pt modelId="{1CF6BBED-494A-4199-985B-F86E1799ACAB}" type="parTrans" cxnId="{BA9BDC68-B743-463E-9293-F9459F7A9AE7}">
      <dgm:prSet/>
      <dgm:spPr/>
      <dgm:t>
        <a:bodyPr/>
        <a:lstStyle/>
        <a:p>
          <a:endParaRPr lang="en-US" sz="2000"/>
        </a:p>
      </dgm:t>
    </dgm:pt>
    <dgm:pt modelId="{35EDF5E4-F4F4-45E2-8DE1-141A2EFB4F5C}" type="sibTrans" cxnId="{BA9BDC68-B743-463E-9293-F9459F7A9AE7}">
      <dgm:prSet/>
      <dgm:spPr/>
      <dgm:t>
        <a:bodyPr/>
        <a:lstStyle/>
        <a:p>
          <a:endParaRPr lang="en-US" sz="2000"/>
        </a:p>
      </dgm:t>
    </dgm:pt>
    <dgm:pt modelId="{90149CA2-0288-4B00-A53D-1DC4E4EEC878}">
      <dgm:prSet phldrT="[Text]" custT="1"/>
      <dgm:spPr/>
      <dgm:t>
        <a:bodyPr/>
        <a:lstStyle/>
        <a:p>
          <a:r>
            <a:rPr lang="en-US" sz="1800" dirty="0"/>
            <a:t>Funds NOMHE staff person to assist Governor Office’s new Public Health Resource Office with review of state’s public health infrastructure.</a:t>
          </a:r>
        </a:p>
      </dgm:t>
    </dgm:pt>
    <dgm:pt modelId="{60063246-0E5F-4DBF-A89D-6A77A3A36D95}" type="parTrans" cxnId="{E4DF768C-1977-44DD-95C2-8FA6F50722F3}">
      <dgm:prSet/>
      <dgm:spPr/>
      <dgm:t>
        <a:bodyPr/>
        <a:lstStyle/>
        <a:p>
          <a:endParaRPr lang="en-US" sz="2000"/>
        </a:p>
      </dgm:t>
    </dgm:pt>
    <dgm:pt modelId="{CB144281-5586-48D3-8039-C7A8AFB85B9B}" type="sibTrans" cxnId="{E4DF768C-1977-44DD-95C2-8FA6F50722F3}">
      <dgm:prSet/>
      <dgm:spPr/>
      <dgm:t>
        <a:bodyPr/>
        <a:lstStyle/>
        <a:p>
          <a:endParaRPr lang="en-US" sz="2000"/>
        </a:p>
      </dgm:t>
    </dgm:pt>
    <dgm:pt modelId="{17495907-6C30-49BF-86BB-A8F9E352ACED}">
      <dgm:prSet phldrT="[Text]" custT="1"/>
      <dgm:spPr/>
      <dgm:t>
        <a:bodyPr/>
        <a:lstStyle/>
        <a:p>
          <a:r>
            <a:rPr lang="en-US" sz="3200" dirty="0"/>
            <a:t>SB341</a:t>
          </a:r>
        </a:p>
      </dgm:t>
    </dgm:pt>
    <dgm:pt modelId="{CD47B692-22CB-4DDA-B04F-2E95C3C7B4F8}" type="parTrans" cxnId="{9CA63F13-B63D-4512-86C4-4CD5A0B9EC01}">
      <dgm:prSet/>
      <dgm:spPr/>
      <dgm:t>
        <a:bodyPr/>
        <a:lstStyle/>
        <a:p>
          <a:endParaRPr lang="en-US" sz="2000"/>
        </a:p>
      </dgm:t>
    </dgm:pt>
    <dgm:pt modelId="{7C51BF73-6405-4A9F-B5F6-3F9117220895}" type="sibTrans" cxnId="{9CA63F13-B63D-4512-86C4-4CD5A0B9EC01}">
      <dgm:prSet/>
      <dgm:spPr/>
      <dgm:t>
        <a:bodyPr/>
        <a:lstStyle/>
        <a:p>
          <a:endParaRPr lang="en-US" sz="2000"/>
        </a:p>
      </dgm:t>
    </dgm:pt>
    <dgm:pt modelId="{313DD634-0536-4633-80EB-BA487D479BDE}">
      <dgm:prSet phldrT="[Text]" custT="1"/>
      <dgm:spPr/>
      <dgm:t>
        <a:bodyPr/>
        <a:lstStyle/>
        <a:p>
          <a:r>
            <a:rPr lang="en-US" sz="2000" dirty="0"/>
            <a:t>Senator Pat Spearman</a:t>
          </a:r>
        </a:p>
      </dgm:t>
    </dgm:pt>
    <dgm:pt modelId="{5136E8E5-C3C0-43D0-BABF-5C8276F18D5F}" type="parTrans" cxnId="{C9CFE9B6-73CA-458A-A529-2BDFB5FC05D9}">
      <dgm:prSet/>
      <dgm:spPr/>
      <dgm:t>
        <a:bodyPr/>
        <a:lstStyle/>
        <a:p>
          <a:endParaRPr lang="en-US" sz="2000"/>
        </a:p>
      </dgm:t>
    </dgm:pt>
    <dgm:pt modelId="{4ECBC56F-68F2-4580-BF8E-D8CE448E77C5}" type="sibTrans" cxnId="{C9CFE9B6-73CA-458A-A529-2BDFB5FC05D9}">
      <dgm:prSet/>
      <dgm:spPr/>
      <dgm:t>
        <a:bodyPr/>
        <a:lstStyle/>
        <a:p>
          <a:endParaRPr lang="en-US" sz="2000"/>
        </a:p>
      </dgm:t>
    </dgm:pt>
    <dgm:pt modelId="{6A485E58-4853-4A09-81F4-ED01E8080A93}">
      <dgm:prSet phldrT="[Text]" custT="1"/>
      <dgm:spPr/>
      <dgm:t>
        <a:bodyPr/>
        <a:lstStyle/>
        <a:p>
          <a:r>
            <a:rPr lang="en-US" sz="1800" dirty="0"/>
            <a:t>Kidney Disease Task Force; Promotes development of public/private partnerships; establishes Minority Health Equity Fund</a:t>
          </a:r>
        </a:p>
      </dgm:t>
    </dgm:pt>
    <dgm:pt modelId="{BE0C7AE0-DD61-476F-8523-4E2B8671D189}" type="parTrans" cxnId="{241B816B-3806-46DC-AA0F-07A9D56CE925}">
      <dgm:prSet/>
      <dgm:spPr/>
      <dgm:t>
        <a:bodyPr/>
        <a:lstStyle/>
        <a:p>
          <a:endParaRPr lang="en-US" sz="2000"/>
        </a:p>
      </dgm:t>
    </dgm:pt>
    <dgm:pt modelId="{EF45DDE5-54E3-40BE-8A7D-71655F925ED2}" type="sibTrans" cxnId="{241B816B-3806-46DC-AA0F-07A9D56CE925}">
      <dgm:prSet/>
      <dgm:spPr/>
      <dgm:t>
        <a:bodyPr/>
        <a:lstStyle/>
        <a:p>
          <a:endParaRPr lang="en-US" sz="2000"/>
        </a:p>
      </dgm:t>
    </dgm:pt>
    <dgm:pt modelId="{CDA5379F-B7D3-411F-9534-AEE7B0B9173D}">
      <dgm:prSet phldrT="[Text]" custT="1"/>
      <dgm:spPr/>
      <dgm:t>
        <a:bodyPr/>
        <a:lstStyle/>
        <a:p>
          <a:r>
            <a:rPr lang="en-US" sz="3200" dirty="0"/>
            <a:t>SB390</a:t>
          </a:r>
          <a:endParaRPr lang="en-US" sz="1800" dirty="0"/>
        </a:p>
      </dgm:t>
    </dgm:pt>
    <dgm:pt modelId="{98FE5F96-B3A6-4B1D-9CB5-9E3BE89500F3}" type="parTrans" cxnId="{84BDE0FE-7A16-4D91-B96B-FCA9D7C9FEE6}">
      <dgm:prSet/>
      <dgm:spPr/>
      <dgm:t>
        <a:bodyPr/>
        <a:lstStyle/>
        <a:p>
          <a:endParaRPr lang="en-US" sz="2000"/>
        </a:p>
      </dgm:t>
    </dgm:pt>
    <dgm:pt modelId="{8AF07310-A3F9-49AE-AD98-57E5C362C5DE}" type="sibTrans" cxnId="{84BDE0FE-7A16-4D91-B96B-FCA9D7C9FEE6}">
      <dgm:prSet/>
      <dgm:spPr/>
      <dgm:t>
        <a:bodyPr/>
        <a:lstStyle/>
        <a:p>
          <a:endParaRPr lang="en-US" sz="2000"/>
        </a:p>
      </dgm:t>
    </dgm:pt>
    <dgm:pt modelId="{AC29C1B7-A073-4AC5-AD6C-ACCA9AFA23E6}">
      <dgm:prSet phldrT="[Text]" custT="1"/>
      <dgm:spPr/>
      <dgm:t>
        <a:bodyPr/>
        <a:lstStyle/>
        <a:p>
          <a:r>
            <a:rPr lang="en-US" sz="2000" dirty="0"/>
            <a:t>Senate Committee on Health and Human Services</a:t>
          </a:r>
        </a:p>
      </dgm:t>
    </dgm:pt>
    <dgm:pt modelId="{7B0B0537-659A-423D-A426-C09F551C3AD2}" type="parTrans" cxnId="{6D687D95-01D6-4C00-BCB3-091022937F4C}">
      <dgm:prSet/>
      <dgm:spPr/>
      <dgm:t>
        <a:bodyPr/>
        <a:lstStyle/>
        <a:p>
          <a:endParaRPr lang="en-US" sz="2000"/>
        </a:p>
      </dgm:t>
    </dgm:pt>
    <dgm:pt modelId="{A2E62808-C77B-44BE-88FC-7BC6FD06BC90}" type="sibTrans" cxnId="{6D687D95-01D6-4C00-BCB3-091022937F4C}">
      <dgm:prSet/>
      <dgm:spPr/>
      <dgm:t>
        <a:bodyPr/>
        <a:lstStyle/>
        <a:p>
          <a:endParaRPr lang="en-US" sz="2000"/>
        </a:p>
      </dgm:t>
    </dgm:pt>
    <dgm:pt modelId="{584B11E6-B9D7-4E6F-8875-A56069275B78}">
      <dgm:prSet phldrT="[Text]" custT="1"/>
      <dgm:spPr/>
      <dgm:t>
        <a:bodyPr/>
        <a:lstStyle/>
        <a:p>
          <a:r>
            <a:rPr lang="en-US" sz="1800" dirty="0"/>
            <a:t>NOMHE appoints 6 persons to Advisory Committee for Resilient Nevada; requires input from NOMHE on Needs Assessment related to opioid misuse and distributing Opioid settlement </a:t>
          </a:r>
        </a:p>
      </dgm:t>
    </dgm:pt>
    <dgm:pt modelId="{C9A927AE-880B-4047-8A10-529CD93772CE}" type="parTrans" cxnId="{95EECA87-31D2-41B7-949A-800C1E8A4BB5}">
      <dgm:prSet/>
      <dgm:spPr/>
      <dgm:t>
        <a:bodyPr/>
        <a:lstStyle/>
        <a:p>
          <a:endParaRPr lang="en-US" sz="2000"/>
        </a:p>
      </dgm:t>
    </dgm:pt>
    <dgm:pt modelId="{6ADF57DD-24CF-4CDE-8592-8AE43C67DC09}" type="sibTrans" cxnId="{95EECA87-31D2-41B7-949A-800C1E8A4BB5}">
      <dgm:prSet/>
      <dgm:spPr/>
      <dgm:t>
        <a:bodyPr/>
        <a:lstStyle/>
        <a:p>
          <a:endParaRPr lang="en-US" sz="2000"/>
        </a:p>
      </dgm:t>
    </dgm:pt>
    <dgm:pt modelId="{E1378955-2511-4CD4-B2A2-50F32299B9EE}">
      <dgm:prSet phldrT="[Text]" custT="1"/>
      <dgm:spPr/>
      <dgm:t>
        <a:bodyPr/>
        <a:lstStyle/>
        <a:p>
          <a:r>
            <a:rPr lang="en-US" sz="3200" dirty="0"/>
            <a:t>SB222</a:t>
          </a:r>
          <a:endParaRPr lang="en-US" sz="1800" dirty="0"/>
        </a:p>
      </dgm:t>
    </dgm:pt>
    <dgm:pt modelId="{296F04FC-CDB8-4A39-9B0E-C3C1659774DA}" type="parTrans" cxnId="{3A653AFA-8280-46FF-A4E6-18454D8E16FC}">
      <dgm:prSet/>
      <dgm:spPr/>
      <dgm:t>
        <a:bodyPr/>
        <a:lstStyle/>
        <a:p>
          <a:endParaRPr lang="en-US" sz="2000"/>
        </a:p>
      </dgm:t>
    </dgm:pt>
    <dgm:pt modelId="{A80A26E8-7FD3-4D10-8A09-49FE67D1B11F}" type="sibTrans" cxnId="{3A653AFA-8280-46FF-A4E6-18454D8E16FC}">
      <dgm:prSet/>
      <dgm:spPr/>
      <dgm:t>
        <a:bodyPr/>
        <a:lstStyle/>
        <a:p>
          <a:endParaRPr lang="en-US" sz="2000"/>
        </a:p>
      </dgm:t>
    </dgm:pt>
    <dgm:pt modelId="{5DD5EA6C-2066-4417-A06C-E7C306AD173D}">
      <dgm:prSet phldrT="[Text]" custT="1"/>
      <dgm:spPr/>
      <dgm:t>
        <a:bodyPr/>
        <a:lstStyle/>
        <a:p>
          <a:r>
            <a:rPr lang="en-US" sz="3200" dirty="0"/>
            <a:t>AB119</a:t>
          </a:r>
        </a:p>
      </dgm:t>
    </dgm:pt>
    <dgm:pt modelId="{75D62887-9641-4B0A-B3AA-3F1A326CEB7A}" type="parTrans" cxnId="{CAFB829F-0434-4578-A8B5-0DA0B1DDB69F}">
      <dgm:prSet/>
      <dgm:spPr/>
      <dgm:t>
        <a:bodyPr/>
        <a:lstStyle/>
        <a:p>
          <a:endParaRPr lang="en-US" sz="2000"/>
        </a:p>
      </dgm:t>
    </dgm:pt>
    <dgm:pt modelId="{D0B03282-FF3C-495F-B600-004D42721397}" type="sibTrans" cxnId="{CAFB829F-0434-4578-A8B5-0DA0B1DDB69F}">
      <dgm:prSet/>
      <dgm:spPr/>
      <dgm:t>
        <a:bodyPr/>
        <a:lstStyle/>
        <a:p>
          <a:endParaRPr lang="en-US" sz="2000"/>
        </a:p>
      </dgm:t>
    </dgm:pt>
    <dgm:pt modelId="{49236FD7-8542-4875-B4E8-640A4C4F1840}">
      <dgm:prSet phldrT="[Text]" custT="1"/>
      <dgm:spPr/>
      <dgm:t>
        <a:bodyPr/>
        <a:lstStyle/>
        <a:p>
          <a:r>
            <a:rPr lang="en-US" sz="2000" dirty="0"/>
            <a:t>Senator Melanie </a:t>
          </a:r>
          <a:r>
            <a:rPr lang="en-US" sz="2000" dirty="0" err="1"/>
            <a:t>Scheible</a:t>
          </a:r>
          <a:r>
            <a:rPr lang="en-US" sz="2000" dirty="0"/>
            <a:t> </a:t>
          </a:r>
        </a:p>
      </dgm:t>
    </dgm:pt>
    <dgm:pt modelId="{5ABC5DEB-34D6-431A-BFD3-09396234A77A}" type="parTrans" cxnId="{5C6231E9-64DB-43E3-9D09-DA3D0D1B2942}">
      <dgm:prSet/>
      <dgm:spPr/>
      <dgm:t>
        <a:bodyPr/>
        <a:lstStyle/>
        <a:p>
          <a:endParaRPr lang="en-US" sz="2000"/>
        </a:p>
      </dgm:t>
    </dgm:pt>
    <dgm:pt modelId="{D816527B-4632-4DD6-AD3F-0272A5E9D37D}" type="sibTrans" cxnId="{5C6231E9-64DB-43E3-9D09-DA3D0D1B2942}">
      <dgm:prSet/>
      <dgm:spPr/>
      <dgm:t>
        <a:bodyPr/>
        <a:lstStyle/>
        <a:p>
          <a:endParaRPr lang="en-US" sz="2000"/>
        </a:p>
      </dgm:t>
    </dgm:pt>
    <dgm:pt modelId="{27BCE0F8-B1D7-42B3-918F-911A575E3E25}">
      <dgm:prSet phldrT="[Text]" custT="1"/>
      <dgm:spPr/>
      <dgm:t>
        <a:bodyPr/>
        <a:lstStyle/>
        <a:p>
          <a:r>
            <a:rPr lang="en-US" sz="2000" dirty="0"/>
            <a:t>Assembly Woman Clara Thompson</a:t>
          </a:r>
        </a:p>
      </dgm:t>
    </dgm:pt>
    <dgm:pt modelId="{DCAD6171-A84D-427E-9179-5F6D1435852A}" type="parTrans" cxnId="{AB967FB6-2CD6-426B-AEA4-94D9D9135CB5}">
      <dgm:prSet/>
      <dgm:spPr/>
      <dgm:t>
        <a:bodyPr/>
        <a:lstStyle/>
        <a:p>
          <a:endParaRPr lang="en-US" sz="2000"/>
        </a:p>
      </dgm:t>
    </dgm:pt>
    <dgm:pt modelId="{69BEAEAD-2A76-4D7D-BCA8-99FC63770B85}" type="sibTrans" cxnId="{AB967FB6-2CD6-426B-AEA4-94D9D9135CB5}">
      <dgm:prSet/>
      <dgm:spPr/>
      <dgm:t>
        <a:bodyPr/>
        <a:lstStyle/>
        <a:p>
          <a:endParaRPr lang="en-US" sz="2000"/>
        </a:p>
      </dgm:t>
    </dgm:pt>
    <dgm:pt modelId="{D36D18CA-E3EF-4873-9BD2-2D17F9998A3B}">
      <dgm:prSet phldrT="[Text]" custT="1"/>
      <dgm:spPr/>
      <dgm:t>
        <a:bodyPr/>
        <a:lstStyle/>
        <a:p>
          <a:r>
            <a:rPr lang="en-US" sz="1800" b="1" dirty="0"/>
            <a:t>NOMHE Advisory Committee </a:t>
          </a:r>
          <a:r>
            <a:rPr lang="en-US" sz="1800" dirty="0"/>
            <a:t>to give input on the Maternal Mortality Review Committee’s Corrective Action Recommendations</a:t>
          </a:r>
        </a:p>
      </dgm:t>
    </dgm:pt>
    <dgm:pt modelId="{BB54D269-BFB3-4044-BF2F-311CDAE00CBD}" type="parTrans" cxnId="{B038295C-1523-4142-A96B-76AC96350B6F}">
      <dgm:prSet/>
      <dgm:spPr/>
      <dgm:t>
        <a:bodyPr/>
        <a:lstStyle/>
        <a:p>
          <a:endParaRPr lang="en-US" sz="2000"/>
        </a:p>
      </dgm:t>
    </dgm:pt>
    <dgm:pt modelId="{3BF8352A-5082-4C21-BB79-A4976E7E5FAE}" type="sibTrans" cxnId="{B038295C-1523-4142-A96B-76AC96350B6F}">
      <dgm:prSet/>
      <dgm:spPr/>
      <dgm:t>
        <a:bodyPr/>
        <a:lstStyle/>
        <a:p>
          <a:endParaRPr lang="en-US" sz="2000"/>
        </a:p>
      </dgm:t>
    </dgm:pt>
    <dgm:pt modelId="{AE3CB98C-A912-4749-ACEC-973F88E63E5B}">
      <dgm:prSet phldrT="[Text]" custT="1"/>
      <dgm:spPr/>
      <dgm:t>
        <a:bodyPr/>
        <a:lstStyle/>
        <a:p>
          <a:r>
            <a:rPr lang="en-US" sz="1800" dirty="0"/>
            <a:t>NOMHE working with the Office of New Americans and The Minority Commission in order to identifying agency-level Diversity Liaisons and develop related protocols</a:t>
          </a:r>
        </a:p>
      </dgm:t>
    </dgm:pt>
    <dgm:pt modelId="{30A76ED6-4C12-49E5-9E85-2AABE361F7A3}" type="sibTrans" cxnId="{F861B13C-9A7F-4FDA-8A3C-50C49DDA4D6A}">
      <dgm:prSet/>
      <dgm:spPr/>
      <dgm:t>
        <a:bodyPr/>
        <a:lstStyle/>
        <a:p>
          <a:endParaRPr lang="en-US" sz="2000"/>
        </a:p>
      </dgm:t>
    </dgm:pt>
    <dgm:pt modelId="{B4350770-69A3-4CA3-AECB-3DD3BB72485A}" type="parTrans" cxnId="{F861B13C-9A7F-4FDA-8A3C-50C49DDA4D6A}">
      <dgm:prSet/>
      <dgm:spPr/>
      <dgm:t>
        <a:bodyPr/>
        <a:lstStyle/>
        <a:p>
          <a:endParaRPr lang="en-US" sz="2000"/>
        </a:p>
      </dgm:t>
    </dgm:pt>
    <dgm:pt modelId="{1448F6B1-9310-463A-BB69-CFF0E63B9286}" type="pres">
      <dgm:prSet presAssocID="{20C582CD-2282-4E84-80E6-ADE342E93A4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994E725-2600-4F07-8E38-F5F1C947A967}" type="pres">
      <dgm:prSet presAssocID="{234660DA-980A-4E22-89BA-AF6EECABAC40}" presName="composite" presStyleCnt="0"/>
      <dgm:spPr/>
    </dgm:pt>
    <dgm:pt modelId="{3C1064AE-5976-4849-937D-B80AA9512B87}" type="pres">
      <dgm:prSet presAssocID="{234660DA-980A-4E22-89BA-AF6EECABAC40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8B777421-ED96-4FD1-B86B-495BD7DF1D38}" type="pres">
      <dgm:prSet presAssocID="{234660DA-980A-4E22-89BA-AF6EECABAC40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4054707E-6146-41C4-AE5D-7DAD81AB5ABF}" type="pres">
      <dgm:prSet presAssocID="{234660DA-980A-4E22-89BA-AF6EECABAC40}" presName="Accent" presStyleLbl="parChTrans1D1" presStyleIdx="0" presStyleCnt="5"/>
      <dgm:spPr/>
    </dgm:pt>
    <dgm:pt modelId="{3C1EA734-D787-4A24-89FF-38B7158317C5}" type="pres">
      <dgm:prSet presAssocID="{234660DA-980A-4E22-89BA-AF6EECABAC40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9B77B9A4-6B18-46B3-8DC3-7CD59617A882}" type="pres">
      <dgm:prSet presAssocID="{6357FB4B-9066-41B3-840E-A5D3EDF0C853}" presName="sibTrans" presStyleCnt="0"/>
      <dgm:spPr/>
    </dgm:pt>
    <dgm:pt modelId="{59DD8C2F-7008-45AA-8A44-C5E6FFD0B3A8}" type="pres">
      <dgm:prSet presAssocID="{17495907-6C30-49BF-86BB-A8F9E352ACED}" presName="composite" presStyleCnt="0"/>
      <dgm:spPr/>
    </dgm:pt>
    <dgm:pt modelId="{6BA21026-2658-4E05-9FC3-E3330C4487EB}" type="pres">
      <dgm:prSet presAssocID="{17495907-6C30-49BF-86BB-A8F9E352ACED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9E6C0A91-0D15-4D31-BD0E-2615416EF9CD}" type="pres">
      <dgm:prSet presAssocID="{17495907-6C30-49BF-86BB-A8F9E352ACED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1FCD392D-4EF9-436E-91F5-32755427C228}" type="pres">
      <dgm:prSet presAssocID="{17495907-6C30-49BF-86BB-A8F9E352ACED}" presName="Accent" presStyleLbl="parChTrans1D1" presStyleIdx="1" presStyleCnt="5"/>
      <dgm:spPr/>
    </dgm:pt>
    <dgm:pt modelId="{27AEF62C-5A09-4506-BE3C-CA808E2BFA9F}" type="pres">
      <dgm:prSet presAssocID="{17495907-6C30-49BF-86BB-A8F9E352ACED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5814925A-3C91-4475-B0F0-3DD7238A0549}" type="pres">
      <dgm:prSet presAssocID="{7C51BF73-6405-4A9F-B5F6-3F9117220895}" presName="sibTrans" presStyleCnt="0"/>
      <dgm:spPr/>
    </dgm:pt>
    <dgm:pt modelId="{CB57C02C-F406-466A-BE9F-02BB164C2D78}" type="pres">
      <dgm:prSet presAssocID="{CDA5379F-B7D3-411F-9534-AEE7B0B9173D}" presName="composite" presStyleCnt="0"/>
      <dgm:spPr/>
    </dgm:pt>
    <dgm:pt modelId="{6614416F-7482-42DC-9E70-49B0EE217756}" type="pres">
      <dgm:prSet presAssocID="{CDA5379F-B7D3-411F-9534-AEE7B0B9173D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5794E11-4BAD-46DD-8025-260973C852C8}" type="pres">
      <dgm:prSet presAssocID="{CDA5379F-B7D3-411F-9534-AEE7B0B9173D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5E25ED51-DF28-40C2-8E2D-E184C7979003}" type="pres">
      <dgm:prSet presAssocID="{CDA5379F-B7D3-411F-9534-AEE7B0B9173D}" presName="Accent" presStyleLbl="parChTrans1D1" presStyleIdx="2" presStyleCnt="5"/>
      <dgm:spPr/>
    </dgm:pt>
    <dgm:pt modelId="{4FADABB7-BD86-41C8-A26D-AEA687C00CC1}" type="pres">
      <dgm:prSet presAssocID="{CDA5379F-B7D3-411F-9534-AEE7B0B9173D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E7BA4A0A-A231-48FA-A35B-2FC68CCD756F}" type="pres">
      <dgm:prSet presAssocID="{8AF07310-A3F9-49AE-AD98-57E5C362C5DE}" presName="sibTrans" presStyleCnt="0"/>
      <dgm:spPr/>
    </dgm:pt>
    <dgm:pt modelId="{CF977E03-49FD-49B2-8C81-D6D42CF07ADF}" type="pres">
      <dgm:prSet presAssocID="{E1378955-2511-4CD4-B2A2-50F32299B9EE}" presName="composite" presStyleCnt="0"/>
      <dgm:spPr/>
    </dgm:pt>
    <dgm:pt modelId="{FDF36F9E-61AF-4D39-8470-BED81684EAA9}" type="pres">
      <dgm:prSet presAssocID="{E1378955-2511-4CD4-B2A2-50F32299B9EE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84C0D0F-D661-4FD2-8BAD-627D16F52B0E}" type="pres">
      <dgm:prSet presAssocID="{E1378955-2511-4CD4-B2A2-50F32299B9EE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62B6B2CF-62F4-4F6D-B723-3F301E63C197}" type="pres">
      <dgm:prSet presAssocID="{E1378955-2511-4CD4-B2A2-50F32299B9EE}" presName="Accent" presStyleLbl="parChTrans1D1" presStyleIdx="3" presStyleCnt="5"/>
      <dgm:spPr/>
    </dgm:pt>
    <dgm:pt modelId="{F3099ED1-EF0F-404C-B930-2C6374DEB235}" type="pres">
      <dgm:prSet presAssocID="{E1378955-2511-4CD4-B2A2-50F32299B9EE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CE808BCE-4858-421A-A900-68D31AFD1B7B}" type="pres">
      <dgm:prSet presAssocID="{A80A26E8-7FD3-4D10-8A09-49FE67D1B11F}" presName="sibTrans" presStyleCnt="0"/>
      <dgm:spPr/>
    </dgm:pt>
    <dgm:pt modelId="{E5D61E6E-0698-44DC-93BA-A70857E1AD3C}" type="pres">
      <dgm:prSet presAssocID="{5DD5EA6C-2066-4417-A06C-E7C306AD173D}" presName="composite" presStyleCnt="0"/>
      <dgm:spPr/>
    </dgm:pt>
    <dgm:pt modelId="{F6984D00-36A7-4405-9611-B4AA64E972BB}" type="pres">
      <dgm:prSet presAssocID="{5DD5EA6C-2066-4417-A06C-E7C306AD173D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11473CE5-4529-4CFD-8131-5C8843302EBB}" type="pres">
      <dgm:prSet presAssocID="{5DD5EA6C-2066-4417-A06C-E7C306AD173D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F9F96E4A-AB28-455B-9951-65E804536132}" type="pres">
      <dgm:prSet presAssocID="{5DD5EA6C-2066-4417-A06C-E7C306AD173D}" presName="Accent" presStyleLbl="parChTrans1D1" presStyleIdx="4" presStyleCnt="5"/>
      <dgm:spPr/>
    </dgm:pt>
    <dgm:pt modelId="{062204D3-C53A-4AB6-BBAB-568FB44ED079}" type="pres">
      <dgm:prSet presAssocID="{5DD5EA6C-2066-4417-A06C-E7C306AD173D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2F21404-A2B9-4D94-A122-BE2A4BADC5F4}" type="presOf" srcId="{313DD634-0536-4633-80EB-BA487D479BDE}" destId="{6BA21026-2658-4E05-9FC3-E3330C4487EB}" srcOrd="0" destOrd="0" presId="urn:microsoft.com/office/officeart/2011/layout/TabList"/>
    <dgm:cxn modelId="{9CA63F13-B63D-4512-86C4-4CD5A0B9EC01}" srcId="{20C582CD-2282-4E84-80E6-ADE342E93A45}" destId="{17495907-6C30-49BF-86BB-A8F9E352ACED}" srcOrd="1" destOrd="0" parTransId="{CD47B692-22CB-4DDA-B04F-2E95C3C7B4F8}" sibTransId="{7C51BF73-6405-4A9F-B5F6-3F9117220895}"/>
    <dgm:cxn modelId="{BF7F5318-DC37-469C-92ED-0C36D758B9FB}" type="presOf" srcId="{ED3E87B4-BFF7-4BBF-BF5A-31040BEC3387}" destId="{3C1064AE-5976-4849-937D-B80AA9512B87}" srcOrd="0" destOrd="0" presId="urn:microsoft.com/office/officeart/2011/layout/TabList"/>
    <dgm:cxn modelId="{D338261A-2B7F-4175-A708-04798E39CED7}" type="presOf" srcId="{584B11E6-B9D7-4E6F-8875-A56069275B78}" destId="{4FADABB7-BD86-41C8-A26D-AEA687C00CC1}" srcOrd="0" destOrd="0" presId="urn:microsoft.com/office/officeart/2011/layout/TabList"/>
    <dgm:cxn modelId="{1061F026-180A-423F-943E-517B296F3F4E}" type="presOf" srcId="{CDA5379F-B7D3-411F-9534-AEE7B0B9173D}" destId="{A5794E11-4BAD-46DD-8025-260973C852C8}" srcOrd="0" destOrd="0" presId="urn:microsoft.com/office/officeart/2011/layout/TabList"/>
    <dgm:cxn modelId="{09C0332C-A5DD-425B-B397-1949A370820F}" type="presOf" srcId="{AC29C1B7-A073-4AC5-AD6C-ACCA9AFA23E6}" destId="{6614416F-7482-42DC-9E70-49B0EE217756}" srcOrd="0" destOrd="0" presId="urn:microsoft.com/office/officeart/2011/layout/TabList"/>
    <dgm:cxn modelId="{F861B13C-9A7F-4FDA-8A3C-50C49DDA4D6A}" srcId="{E1378955-2511-4CD4-B2A2-50F32299B9EE}" destId="{AE3CB98C-A912-4749-ACEC-973F88E63E5B}" srcOrd="1" destOrd="0" parTransId="{B4350770-69A3-4CA3-AECB-3DD3BB72485A}" sibTransId="{30A76ED6-4C12-49E5-9E85-2AABE361F7A3}"/>
    <dgm:cxn modelId="{AF41F43D-C408-4895-8163-BF7A373EEBBC}" type="presOf" srcId="{90149CA2-0288-4B00-A53D-1DC4E4EEC878}" destId="{3C1EA734-D787-4A24-89FF-38B7158317C5}" srcOrd="0" destOrd="0" presId="urn:microsoft.com/office/officeart/2011/layout/TabList"/>
    <dgm:cxn modelId="{B038295C-1523-4142-A96B-76AC96350B6F}" srcId="{5DD5EA6C-2066-4417-A06C-E7C306AD173D}" destId="{D36D18CA-E3EF-4873-9BD2-2D17F9998A3B}" srcOrd="1" destOrd="0" parTransId="{BB54D269-BFB3-4044-BF2F-311CDAE00CBD}" sibTransId="{3BF8352A-5082-4C21-BB79-A4976E7E5FAE}"/>
    <dgm:cxn modelId="{E5D8A162-6F46-4072-861F-18A7E87DBEB4}" type="presOf" srcId="{20C582CD-2282-4E84-80E6-ADE342E93A45}" destId="{1448F6B1-9310-463A-BB69-CFF0E63B9286}" srcOrd="0" destOrd="0" presId="urn:microsoft.com/office/officeart/2011/layout/TabList"/>
    <dgm:cxn modelId="{BA9BDC68-B743-463E-9293-F9459F7A9AE7}" srcId="{234660DA-980A-4E22-89BA-AF6EECABAC40}" destId="{ED3E87B4-BFF7-4BBF-BF5A-31040BEC3387}" srcOrd="0" destOrd="0" parTransId="{1CF6BBED-494A-4199-985B-F86E1799ACAB}" sibTransId="{35EDF5E4-F4F4-45E2-8DE1-141A2EFB4F5C}"/>
    <dgm:cxn modelId="{4C05BD69-F140-40E5-AB01-E30C0CE60F22}" type="presOf" srcId="{27BCE0F8-B1D7-42B3-918F-911A575E3E25}" destId="{F6984D00-36A7-4405-9611-B4AA64E972BB}" srcOrd="0" destOrd="0" presId="urn:microsoft.com/office/officeart/2011/layout/TabList"/>
    <dgm:cxn modelId="{94E7576B-8900-4682-9B7D-DD32E4C41FBD}" type="presOf" srcId="{AE3CB98C-A912-4749-ACEC-973F88E63E5B}" destId="{F3099ED1-EF0F-404C-B930-2C6374DEB235}" srcOrd="0" destOrd="0" presId="urn:microsoft.com/office/officeart/2011/layout/TabList"/>
    <dgm:cxn modelId="{241B816B-3806-46DC-AA0F-07A9D56CE925}" srcId="{17495907-6C30-49BF-86BB-A8F9E352ACED}" destId="{6A485E58-4853-4A09-81F4-ED01E8080A93}" srcOrd="1" destOrd="0" parTransId="{BE0C7AE0-DD61-476F-8523-4E2B8671D189}" sibTransId="{EF45DDE5-54E3-40BE-8A7D-71655F925ED2}"/>
    <dgm:cxn modelId="{C897EA7B-73CB-4C0B-8240-5179B5A75ACD}" type="presOf" srcId="{234660DA-980A-4E22-89BA-AF6EECABAC40}" destId="{8B777421-ED96-4FD1-B86B-495BD7DF1D38}" srcOrd="0" destOrd="0" presId="urn:microsoft.com/office/officeart/2011/layout/TabList"/>
    <dgm:cxn modelId="{95EECA87-31D2-41B7-949A-800C1E8A4BB5}" srcId="{CDA5379F-B7D3-411F-9534-AEE7B0B9173D}" destId="{584B11E6-B9D7-4E6F-8875-A56069275B78}" srcOrd="1" destOrd="0" parTransId="{C9A927AE-880B-4047-8A10-529CD93772CE}" sibTransId="{6ADF57DD-24CF-4CDE-8592-8AE43C67DC09}"/>
    <dgm:cxn modelId="{E4DF768C-1977-44DD-95C2-8FA6F50722F3}" srcId="{234660DA-980A-4E22-89BA-AF6EECABAC40}" destId="{90149CA2-0288-4B00-A53D-1DC4E4EEC878}" srcOrd="1" destOrd="0" parTransId="{60063246-0E5F-4DBF-A89D-6A77A3A36D95}" sibTransId="{CB144281-5586-48D3-8039-C7A8AFB85B9B}"/>
    <dgm:cxn modelId="{8344AD93-D0BC-488C-93FA-C98FB68D71CE}" type="presOf" srcId="{49236FD7-8542-4875-B4E8-640A4C4F1840}" destId="{FDF36F9E-61AF-4D39-8470-BED81684EAA9}" srcOrd="0" destOrd="0" presId="urn:microsoft.com/office/officeart/2011/layout/TabList"/>
    <dgm:cxn modelId="{6D687D95-01D6-4C00-BCB3-091022937F4C}" srcId="{CDA5379F-B7D3-411F-9534-AEE7B0B9173D}" destId="{AC29C1B7-A073-4AC5-AD6C-ACCA9AFA23E6}" srcOrd="0" destOrd="0" parTransId="{7B0B0537-659A-423D-A426-C09F551C3AD2}" sibTransId="{A2E62808-C77B-44BE-88FC-7BC6FD06BC90}"/>
    <dgm:cxn modelId="{CAFB829F-0434-4578-A8B5-0DA0B1DDB69F}" srcId="{20C582CD-2282-4E84-80E6-ADE342E93A45}" destId="{5DD5EA6C-2066-4417-A06C-E7C306AD173D}" srcOrd="4" destOrd="0" parTransId="{75D62887-9641-4B0A-B3AA-3F1A326CEB7A}" sibTransId="{D0B03282-FF3C-495F-B600-004D42721397}"/>
    <dgm:cxn modelId="{2143F39F-EFF1-43CD-A43A-AA1B4652BADB}" srcId="{20C582CD-2282-4E84-80E6-ADE342E93A45}" destId="{234660DA-980A-4E22-89BA-AF6EECABAC40}" srcOrd="0" destOrd="0" parTransId="{B463B813-CA30-42FB-AB81-2BCE35CB62E7}" sibTransId="{6357FB4B-9066-41B3-840E-A5D3EDF0C853}"/>
    <dgm:cxn modelId="{41F06FAC-7528-4C85-BC8F-E093F16DC4CA}" type="presOf" srcId="{E1378955-2511-4CD4-B2A2-50F32299B9EE}" destId="{B84C0D0F-D661-4FD2-8BAD-627D16F52B0E}" srcOrd="0" destOrd="0" presId="urn:microsoft.com/office/officeart/2011/layout/TabList"/>
    <dgm:cxn modelId="{AB967FB6-2CD6-426B-AEA4-94D9D9135CB5}" srcId="{5DD5EA6C-2066-4417-A06C-E7C306AD173D}" destId="{27BCE0F8-B1D7-42B3-918F-911A575E3E25}" srcOrd="0" destOrd="0" parTransId="{DCAD6171-A84D-427E-9179-5F6D1435852A}" sibTransId="{69BEAEAD-2A76-4D7D-BCA8-99FC63770B85}"/>
    <dgm:cxn modelId="{C9CFE9B6-73CA-458A-A529-2BDFB5FC05D9}" srcId="{17495907-6C30-49BF-86BB-A8F9E352ACED}" destId="{313DD634-0536-4633-80EB-BA487D479BDE}" srcOrd="0" destOrd="0" parTransId="{5136E8E5-C3C0-43D0-BABF-5C8276F18D5F}" sibTransId="{4ECBC56F-68F2-4580-BF8E-D8CE448E77C5}"/>
    <dgm:cxn modelId="{B5AC5BC0-9A63-4DEB-A47F-858BA60A86C4}" type="presOf" srcId="{5DD5EA6C-2066-4417-A06C-E7C306AD173D}" destId="{11473CE5-4529-4CFD-8131-5C8843302EBB}" srcOrd="0" destOrd="0" presId="urn:microsoft.com/office/officeart/2011/layout/TabList"/>
    <dgm:cxn modelId="{053BD4C2-62C1-4860-B9DC-BA0D88A77180}" type="presOf" srcId="{6A485E58-4853-4A09-81F4-ED01E8080A93}" destId="{27AEF62C-5A09-4506-BE3C-CA808E2BFA9F}" srcOrd="0" destOrd="0" presId="urn:microsoft.com/office/officeart/2011/layout/TabList"/>
    <dgm:cxn modelId="{4E5A47DB-45B6-4F6D-8917-6F29A7C216CD}" type="presOf" srcId="{D36D18CA-E3EF-4873-9BD2-2D17F9998A3B}" destId="{062204D3-C53A-4AB6-BBAB-568FB44ED079}" srcOrd="0" destOrd="0" presId="urn:microsoft.com/office/officeart/2011/layout/TabList"/>
    <dgm:cxn modelId="{5C6231E9-64DB-43E3-9D09-DA3D0D1B2942}" srcId="{E1378955-2511-4CD4-B2A2-50F32299B9EE}" destId="{49236FD7-8542-4875-B4E8-640A4C4F1840}" srcOrd="0" destOrd="0" parTransId="{5ABC5DEB-34D6-431A-BFD3-09396234A77A}" sibTransId="{D816527B-4632-4DD6-AD3F-0272A5E9D37D}"/>
    <dgm:cxn modelId="{33540AEF-B884-4522-8446-E644A424B269}" type="presOf" srcId="{17495907-6C30-49BF-86BB-A8F9E352ACED}" destId="{9E6C0A91-0D15-4D31-BD0E-2615416EF9CD}" srcOrd="0" destOrd="0" presId="urn:microsoft.com/office/officeart/2011/layout/TabList"/>
    <dgm:cxn modelId="{3A653AFA-8280-46FF-A4E6-18454D8E16FC}" srcId="{20C582CD-2282-4E84-80E6-ADE342E93A45}" destId="{E1378955-2511-4CD4-B2A2-50F32299B9EE}" srcOrd="3" destOrd="0" parTransId="{296F04FC-CDB8-4A39-9B0E-C3C1659774DA}" sibTransId="{A80A26E8-7FD3-4D10-8A09-49FE67D1B11F}"/>
    <dgm:cxn modelId="{84BDE0FE-7A16-4D91-B96B-FCA9D7C9FEE6}" srcId="{20C582CD-2282-4E84-80E6-ADE342E93A45}" destId="{CDA5379F-B7D3-411F-9534-AEE7B0B9173D}" srcOrd="2" destOrd="0" parTransId="{98FE5F96-B3A6-4B1D-9CB5-9E3BE89500F3}" sibTransId="{8AF07310-A3F9-49AE-AD98-57E5C362C5DE}"/>
    <dgm:cxn modelId="{718C34BB-EFFF-4234-9BFB-95B67645BE45}" type="presParOf" srcId="{1448F6B1-9310-463A-BB69-CFF0E63B9286}" destId="{1994E725-2600-4F07-8E38-F5F1C947A967}" srcOrd="0" destOrd="0" presId="urn:microsoft.com/office/officeart/2011/layout/TabList"/>
    <dgm:cxn modelId="{E66FF3EC-E120-4A43-B59A-548DC0A4CA95}" type="presParOf" srcId="{1994E725-2600-4F07-8E38-F5F1C947A967}" destId="{3C1064AE-5976-4849-937D-B80AA9512B87}" srcOrd="0" destOrd="0" presId="urn:microsoft.com/office/officeart/2011/layout/TabList"/>
    <dgm:cxn modelId="{341184B3-FAE3-4EE2-8A31-30A4E0DD7470}" type="presParOf" srcId="{1994E725-2600-4F07-8E38-F5F1C947A967}" destId="{8B777421-ED96-4FD1-B86B-495BD7DF1D38}" srcOrd="1" destOrd="0" presId="urn:microsoft.com/office/officeart/2011/layout/TabList"/>
    <dgm:cxn modelId="{DE6B9D29-429E-451D-955B-4C93607A5B41}" type="presParOf" srcId="{1994E725-2600-4F07-8E38-F5F1C947A967}" destId="{4054707E-6146-41C4-AE5D-7DAD81AB5ABF}" srcOrd="2" destOrd="0" presId="urn:microsoft.com/office/officeart/2011/layout/TabList"/>
    <dgm:cxn modelId="{0F5C0D29-FB64-4794-9C92-1A2799784CA8}" type="presParOf" srcId="{1448F6B1-9310-463A-BB69-CFF0E63B9286}" destId="{3C1EA734-D787-4A24-89FF-38B7158317C5}" srcOrd="1" destOrd="0" presId="urn:microsoft.com/office/officeart/2011/layout/TabList"/>
    <dgm:cxn modelId="{18403C5F-44AA-401C-B3E9-780D2936846E}" type="presParOf" srcId="{1448F6B1-9310-463A-BB69-CFF0E63B9286}" destId="{9B77B9A4-6B18-46B3-8DC3-7CD59617A882}" srcOrd="2" destOrd="0" presId="urn:microsoft.com/office/officeart/2011/layout/TabList"/>
    <dgm:cxn modelId="{69BF268E-233B-493F-9155-970905C1C566}" type="presParOf" srcId="{1448F6B1-9310-463A-BB69-CFF0E63B9286}" destId="{59DD8C2F-7008-45AA-8A44-C5E6FFD0B3A8}" srcOrd="3" destOrd="0" presId="urn:microsoft.com/office/officeart/2011/layout/TabList"/>
    <dgm:cxn modelId="{6BC1AC86-7414-4FF2-B687-71D0E83B61DA}" type="presParOf" srcId="{59DD8C2F-7008-45AA-8A44-C5E6FFD0B3A8}" destId="{6BA21026-2658-4E05-9FC3-E3330C4487EB}" srcOrd="0" destOrd="0" presId="urn:microsoft.com/office/officeart/2011/layout/TabList"/>
    <dgm:cxn modelId="{8A64CA06-3939-41F0-B1FE-86DE0351D659}" type="presParOf" srcId="{59DD8C2F-7008-45AA-8A44-C5E6FFD0B3A8}" destId="{9E6C0A91-0D15-4D31-BD0E-2615416EF9CD}" srcOrd="1" destOrd="0" presId="urn:microsoft.com/office/officeart/2011/layout/TabList"/>
    <dgm:cxn modelId="{88BA6C3A-89A9-4CEF-B2B9-6DDFFC192BEB}" type="presParOf" srcId="{59DD8C2F-7008-45AA-8A44-C5E6FFD0B3A8}" destId="{1FCD392D-4EF9-436E-91F5-32755427C228}" srcOrd="2" destOrd="0" presId="urn:microsoft.com/office/officeart/2011/layout/TabList"/>
    <dgm:cxn modelId="{B1875482-1CFC-4658-95D2-2C07D35C5B02}" type="presParOf" srcId="{1448F6B1-9310-463A-BB69-CFF0E63B9286}" destId="{27AEF62C-5A09-4506-BE3C-CA808E2BFA9F}" srcOrd="4" destOrd="0" presId="urn:microsoft.com/office/officeart/2011/layout/TabList"/>
    <dgm:cxn modelId="{625F1395-45BB-41BB-82C1-331E06DD7FFD}" type="presParOf" srcId="{1448F6B1-9310-463A-BB69-CFF0E63B9286}" destId="{5814925A-3C91-4475-B0F0-3DD7238A0549}" srcOrd="5" destOrd="0" presId="urn:microsoft.com/office/officeart/2011/layout/TabList"/>
    <dgm:cxn modelId="{C2A6B126-F4D7-4F2A-ADB4-CEE497B14E86}" type="presParOf" srcId="{1448F6B1-9310-463A-BB69-CFF0E63B9286}" destId="{CB57C02C-F406-466A-BE9F-02BB164C2D78}" srcOrd="6" destOrd="0" presId="urn:microsoft.com/office/officeart/2011/layout/TabList"/>
    <dgm:cxn modelId="{F51CE329-6FC6-4F70-9EC6-5D964C76D7D4}" type="presParOf" srcId="{CB57C02C-F406-466A-BE9F-02BB164C2D78}" destId="{6614416F-7482-42DC-9E70-49B0EE217756}" srcOrd="0" destOrd="0" presId="urn:microsoft.com/office/officeart/2011/layout/TabList"/>
    <dgm:cxn modelId="{0843021E-7C6A-46B2-B215-A68586E62AF9}" type="presParOf" srcId="{CB57C02C-F406-466A-BE9F-02BB164C2D78}" destId="{A5794E11-4BAD-46DD-8025-260973C852C8}" srcOrd="1" destOrd="0" presId="urn:microsoft.com/office/officeart/2011/layout/TabList"/>
    <dgm:cxn modelId="{D82EB31C-70CD-41D9-A627-F07FB11F9BB2}" type="presParOf" srcId="{CB57C02C-F406-466A-BE9F-02BB164C2D78}" destId="{5E25ED51-DF28-40C2-8E2D-E184C7979003}" srcOrd="2" destOrd="0" presId="urn:microsoft.com/office/officeart/2011/layout/TabList"/>
    <dgm:cxn modelId="{1812ADC5-5091-4569-9A48-69BAF5A452BC}" type="presParOf" srcId="{1448F6B1-9310-463A-BB69-CFF0E63B9286}" destId="{4FADABB7-BD86-41C8-A26D-AEA687C00CC1}" srcOrd="7" destOrd="0" presId="urn:microsoft.com/office/officeart/2011/layout/TabList"/>
    <dgm:cxn modelId="{3F39CE8E-D5E2-4346-9B82-52BF31D6C4AD}" type="presParOf" srcId="{1448F6B1-9310-463A-BB69-CFF0E63B9286}" destId="{E7BA4A0A-A231-48FA-A35B-2FC68CCD756F}" srcOrd="8" destOrd="0" presId="urn:microsoft.com/office/officeart/2011/layout/TabList"/>
    <dgm:cxn modelId="{4A941586-71B2-4F8F-BEE3-9678D05C0A22}" type="presParOf" srcId="{1448F6B1-9310-463A-BB69-CFF0E63B9286}" destId="{CF977E03-49FD-49B2-8C81-D6D42CF07ADF}" srcOrd="9" destOrd="0" presId="urn:microsoft.com/office/officeart/2011/layout/TabList"/>
    <dgm:cxn modelId="{169AC3C1-C768-47FD-85D9-4FCEA738F134}" type="presParOf" srcId="{CF977E03-49FD-49B2-8C81-D6D42CF07ADF}" destId="{FDF36F9E-61AF-4D39-8470-BED81684EAA9}" srcOrd="0" destOrd="0" presId="urn:microsoft.com/office/officeart/2011/layout/TabList"/>
    <dgm:cxn modelId="{E0870430-F742-44BE-8AE5-25E4EDFA187C}" type="presParOf" srcId="{CF977E03-49FD-49B2-8C81-D6D42CF07ADF}" destId="{B84C0D0F-D661-4FD2-8BAD-627D16F52B0E}" srcOrd="1" destOrd="0" presId="urn:microsoft.com/office/officeart/2011/layout/TabList"/>
    <dgm:cxn modelId="{C30FBA0A-EDB2-4A6A-872E-CE043CC7A76F}" type="presParOf" srcId="{CF977E03-49FD-49B2-8C81-D6D42CF07ADF}" destId="{62B6B2CF-62F4-4F6D-B723-3F301E63C197}" srcOrd="2" destOrd="0" presId="urn:microsoft.com/office/officeart/2011/layout/TabList"/>
    <dgm:cxn modelId="{52CEDA46-3BA3-4ED6-BFB2-680B69C3B923}" type="presParOf" srcId="{1448F6B1-9310-463A-BB69-CFF0E63B9286}" destId="{F3099ED1-EF0F-404C-B930-2C6374DEB235}" srcOrd="10" destOrd="0" presId="urn:microsoft.com/office/officeart/2011/layout/TabList"/>
    <dgm:cxn modelId="{5D3C1B86-84DE-4493-B897-95264228697C}" type="presParOf" srcId="{1448F6B1-9310-463A-BB69-CFF0E63B9286}" destId="{CE808BCE-4858-421A-A900-68D31AFD1B7B}" srcOrd="11" destOrd="0" presId="urn:microsoft.com/office/officeart/2011/layout/TabList"/>
    <dgm:cxn modelId="{944C75C9-56EE-47D0-ADD1-B5EBEFB05B57}" type="presParOf" srcId="{1448F6B1-9310-463A-BB69-CFF0E63B9286}" destId="{E5D61E6E-0698-44DC-93BA-A70857E1AD3C}" srcOrd="12" destOrd="0" presId="urn:microsoft.com/office/officeart/2011/layout/TabList"/>
    <dgm:cxn modelId="{854652D1-AE45-453D-A43E-C4A41758F40B}" type="presParOf" srcId="{E5D61E6E-0698-44DC-93BA-A70857E1AD3C}" destId="{F6984D00-36A7-4405-9611-B4AA64E972BB}" srcOrd="0" destOrd="0" presId="urn:microsoft.com/office/officeart/2011/layout/TabList"/>
    <dgm:cxn modelId="{D2D7ED96-2CE6-4E88-905F-7E39FC400016}" type="presParOf" srcId="{E5D61E6E-0698-44DC-93BA-A70857E1AD3C}" destId="{11473CE5-4529-4CFD-8131-5C8843302EBB}" srcOrd="1" destOrd="0" presId="urn:microsoft.com/office/officeart/2011/layout/TabList"/>
    <dgm:cxn modelId="{8DBBED5C-63EF-4416-8A62-DA63F19B6582}" type="presParOf" srcId="{E5D61E6E-0698-44DC-93BA-A70857E1AD3C}" destId="{F9F96E4A-AB28-455B-9951-65E804536132}" srcOrd="2" destOrd="0" presId="urn:microsoft.com/office/officeart/2011/layout/TabList"/>
    <dgm:cxn modelId="{FD344307-5683-461C-97CB-7ED7F10D8AA3}" type="presParOf" srcId="{1448F6B1-9310-463A-BB69-CFF0E63B9286}" destId="{062204D3-C53A-4AB6-BBAB-568FB44ED079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96E4A-AB28-455B-9951-65E804536132}">
      <dsp:nvSpPr>
        <dsp:cNvPr id="0" name=""/>
        <dsp:cNvSpPr/>
      </dsp:nvSpPr>
      <dsp:spPr>
        <a:xfrm>
          <a:off x="0" y="4567693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6B2CF-62F4-4F6D-B723-3F301E63C197}">
      <dsp:nvSpPr>
        <dsp:cNvPr id="0" name=""/>
        <dsp:cNvSpPr/>
      </dsp:nvSpPr>
      <dsp:spPr>
        <a:xfrm>
          <a:off x="0" y="3512589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5ED51-DF28-40C2-8E2D-E184C7979003}">
      <dsp:nvSpPr>
        <dsp:cNvPr id="0" name=""/>
        <dsp:cNvSpPr/>
      </dsp:nvSpPr>
      <dsp:spPr>
        <a:xfrm>
          <a:off x="0" y="2457484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D392D-4EF9-436E-91F5-32755427C228}">
      <dsp:nvSpPr>
        <dsp:cNvPr id="0" name=""/>
        <dsp:cNvSpPr/>
      </dsp:nvSpPr>
      <dsp:spPr>
        <a:xfrm>
          <a:off x="0" y="1402380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4707E-6146-41C4-AE5D-7DAD81AB5ABF}">
      <dsp:nvSpPr>
        <dsp:cNvPr id="0" name=""/>
        <dsp:cNvSpPr/>
      </dsp:nvSpPr>
      <dsp:spPr>
        <a:xfrm>
          <a:off x="0" y="347275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064AE-5976-4849-937D-B80AA9512B87}">
      <dsp:nvSpPr>
        <dsp:cNvPr id="0" name=""/>
        <dsp:cNvSpPr/>
      </dsp:nvSpPr>
      <dsp:spPr>
        <a:xfrm>
          <a:off x="2734055" y="1373"/>
          <a:ext cx="7781544" cy="34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Senate Committee on Finance</a:t>
          </a:r>
        </a:p>
      </dsp:txBody>
      <dsp:txXfrm>
        <a:off x="2734055" y="1373"/>
        <a:ext cx="7781544" cy="345901"/>
      </dsp:txXfrm>
    </dsp:sp>
    <dsp:sp modelId="{8B777421-ED96-4FD1-B86B-495BD7DF1D38}">
      <dsp:nvSpPr>
        <dsp:cNvPr id="0" name=""/>
        <dsp:cNvSpPr/>
      </dsp:nvSpPr>
      <dsp:spPr>
        <a:xfrm>
          <a:off x="0" y="1373"/>
          <a:ext cx="2734056" cy="34590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SB424</a:t>
          </a:r>
        </a:p>
      </dsp:txBody>
      <dsp:txXfrm>
        <a:off x="16889" y="18262"/>
        <a:ext cx="2700278" cy="329012"/>
      </dsp:txXfrm>
    </dsp:sp>
    <dsp:sp modelId="{3C1EA734-D787-4A24-89FF-38B7158317C5}">
      <dsp:nvSpPr>
        <dsp:cNvPr id="0" name=""/>
        <dsp:cNvSpPr/>
      </dsp:nvSpPr>
      <dsp:spPr>
        <a:xfrm>
          <a:off x="0" y="347275"/>
          <a:ext cx="10515600" cy="69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Funds NOMHE staff person to assist Governor Office’s new Public Health Resource Office with review of state’s public health infrastructure.</a:t>
          </a:r>
        </a:p>
      </dsp:txBody>
      <dsp:txXfrm>
        <a:off x="0" y="347275"/>
        <a:ext cx="10515600" cy="691907"/>
      </dsp:txXfrm>
    </dsp:sp>
    <dsp:sp modelId="{6BA21026-2658-4E05-9FC3-E3330C4487EB}">
      <dsp:nvSpPr>
        <dsp:cNvPr id="0" name=""/>
        <dsp:cNvSpPr/>
      </dsp:nvSpPr>
      <dsp:spPr>
        <a:xfrm>
          <a:off x="2734055" y="1056478"/>
          <a:ext cx="7781544" cy="34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Senator Pat Spearman</a:t>
          </a:r>
        </a:p>
      </dsp:txBody>
      <dsp:txXfrm>
        <a:off x="2734055" y="1056478"/>
        <a:ext cx="7781544" cy="345901"/>
      </dsp:txXfrm>
    </dsp:sp>
    <dsp:sp modelId="{9E6C0A91-0D15-4D31-BD0E-2615416EF9CD}">
      <dsp:nvSpPr>
        <dsp:cNvPr id="0" name=""/>
        <dsp:cNvSpPr/>
      </dsp:nvSpPr>
      <dsp:spPr>
        <a:xfrm>
          <a:off x="0" y="1056478"/>
          <a:ext cx="2734056" cy="34590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SB341</a:t>
          </a:r>
        </a:p>
      </dsp:txBody>
      <dsp:txXfrm>
        <a:off x="16889" y="1073367"/>
        <a:ext cx="2700278" cy="329012"/>
      </dsp:txXfrm>
    </dsp:sp>
    <dsp:sp modelId="{27AEF62C-5A09-4506-BE3C-CA808E2BFA9F}">
      <dsp:nvSpPr>
        <dsp:cNvPr id="0" name=""/>
        <dsp:cNvSpPr/>
      </dsp:nvSpPr>
      <dsp:spPr>
        <a:xfrm>
          <a:off x="0" y="1402380"/>
          <a:ext cx="10515600" cy="69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Kidney Disease Task Force; Promotes development of public/private partnerships; establishes Minority Health Equity Fund</a:t>
          </a:r>
        </a:p>
      </dsp:txBody>
      <dsp:txXfrm>
        <a:off x="0" y="1402380"/>
        <a:ext cx="10515600" cy="691907"/>
      </dsp:txXfrm>
    </dsp:sp>
    <dsp:sp modelId="{6614416F-7482-42DC-9E70-49B0EE217756}">
      <dsp:nvSpPr>
        <dsp:cNvPr id="0" name=""/>
        <dsp:cNvSpPr/>
      </dsp:nvSpPr>
      <dsp:spPr>
        <a:xfrm>
          <a:off x="2734055" y="2111582"/>
          <a:ext cx="7781544" cy="34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Senate Committee on Health and Human Services</a:t>
          </a:r>
        </a:p>
      </dsp:txBody>
      <dsp:txXfrm>
        <a:off x="2734055" y="2111582"/>
        <a:ext cx="7781544" cy="345901"/>
      </dsp:txXfrm>
    </dsp:sp>
    <dsp:sp modelId="{A5794E11-4BAD-46DD-8025-260973C852C8}">
      <dsp:nvSpPr>
        <dsp:cNvPr id="0" name=""/>
        <dsp:cNvSpPr/>
      </dsp:nvSpPr>
      <dsp:spPr>
        <a:xfrm>
          <a:off x="0" y="2111582"/>
          <a:ext cx="2734056" cy="34590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SB390</a:t>
          </a:r>
          <a:endParaRPr lang="en-US" sz="1800" kern="1200" dirty="0"/>
        </a:p>
      </dsp:txBody>
      <dsp:txXfrm>
        <a:off x="16889" y="2128471"/>
        <a:ext cx="2700278" cy="329012"/>
      </dsp:txXfrm>
    </dsp:sp>
    <dsp:sp modelId="{4FADABB7-BD86-41C8-A26D-AEA687C00CC1}">
      <dsp:nvSpPr>
        <dsp:cNvPr id="0" name=""/>
        <dsp:cNvSpPr/>
      </dsp:nvSpPr>
      <dsp:spPr>
        <a:xfrm>
          <a:off x="0" y="2457484"/>
          <a:ext cx="10515600" cy="69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NOMHE appoints 6 persons to Advisory Committee for Resilient Nevada; requires input from NOMHE on Needs Assessment related to opioid misuse and distributing Opioid settlement </a:t>
          </a:r>
        </a:p>
      </dsp:txBody>
      <dsp:txXfrm>
        <a:off x="0" y="2457484"/>
        <a:ext cx="10515600" cy="691907"/>
      </dsp:txXfrm>
    </dsp:sp>
    <dsp:sp modelId="{FDF36F9E-61AF-4D39-8470-BED81684EAA9}">
      <dsp:nvSpPr>
        <dsp:cNvPr id="0" name=""/>
        <dsp:cNvSpPr/>
      </dsp:nvSpPr>
      <dsp:spPr>
        <a:xfrm>
          <a:off x="2734055" y="3166687"/>
          <a:ext cx="7781544" cy="34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Senator Melanie </a:t>
          </a:r>
          <a:r>
            <a:rPr lang="en-US" sz="2000" kern="1200" dirty="0" err="1"/>
            <a:t>Scheible</a:t>
          </a:r>
          <a:r>
            <a:rPr lang="en-US" sz="2000" kern="1200" dirty="0"/>
            <a:t> </a:t>
          </a:r>
        </a:p>
      </dsp:txBody>
      <dsp:txXfrm>
        <a:off x="2734055" y="3166687"/>
        <a:ext cx="7781544" cy="345901"/>
      </dsp:txXfrm>
    </dsp:sp>
    <dsp:sp modelId="{B84C0D0F-D661-4FD2-8BAD-627D16F52B0E}">
      <dsp:nvSpPr>
        <dsp:cNvPr id="0" name=""/>
        <dsp:cNvSpPr/>
      </dsp:nvSpPr>
      <dsp:spPr>
        <a:xfrm>
          <a:off x="0" y="3166687"/>
          <a:ext cx="2734056" cy="34590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SB222</a:t>
          </a:r>
          <a:endParaRPr lang="en-US" sz="1800" kern="1200" dirty="0"/>
        </a:p>
      </dsp:txBody>
      <dsp:txXfrm>
        <a:off x="16889" y="3183576"/>
        <a:ext cx="2700278" cy="329012"/>
      </dsp:txXfrm>
    </dsp:sp>
    <dsp:sp modelId="{F3099ED1-EF0F-404C-B930-2C6374DEB235}">
      <dsp:nvSpPr>
        <dsp:cNvPr id="0" name=""/>
        <dsp:cNvSpPr/>
      </dsp:nvSpPr>
      <dsp:spPr>
        <a:xfrm>
          <a:off x="0" y="3512589"/>
          <a:ext cx="10515600" cy="69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NOMHE working with the Office of New Americans and The Minority Commission in order to identifying agency-level Diversity Liaisons and develop related protocols</a:t>
          </a:r>
        </a:p>
      </dsp:txBody>
      <dsp:txXfrm>
        <a:off x="0" y="3512589"/>
        <a:ext cx="10515600" cy="691907"/>
      </dsp:txXfrm>
    </dsp:sp>
    <dsp:sp modelId="{F6984D00-36A7-4405-9611-B4AA64E972BB}">
      <dsp:nvSpPr>
        <dsp:cNvPr id="0" name=""/>
        <dsp:cNvSpPr/>
      </dsp:nvSpPr>
      <dsp:spPr>
        <a:xfrm>
          <a:off x="2734055" y="4221791"/>
          <a:ext cx="7781544" cy="34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Assembly Woman Clara Thompson</a:t>
          </a:r>
        </a:p>
      </dsp:txBody>
      <dsp:txXfrm>
        <a:off x="2734055" y="4221791"/>
        <a:ext cx="7781544" cy="345901"/>
      </dsp:txXfrm>
    </dsp:sp>
    <dsp:sp modelId="{11473CE5-4529-4CFD-8131-5C8843302EBB}">
      <dsp:nvSpPr>
        <dsp:cNvPr id="0" name=""/>
        <dsp:cNvSpPr/>
      </dsp:nvSpPr>
      <dsp:spPr>
        <a:xfrm>
          <a:off x="0" y="4221791"/>
          <a:ext cx="2734056" cy="34590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AB119</a:t>
          </a:r>
        </a:p>
      </dsp:txBody>
      <dsp:txXfrm>
        <a:off x="16889" y="4238680"/>
        <a:ext cx="2700278" cy="329012"/>
      </dsp:txXfrm>
    </dsp:sp>
    <dsp:sp modelId="{062204D3-C53A-4AB6-BBAB-568FB44ED079}">
      <dsp:nvSpPr>
        <dsp:cNvPr id="0" name=""/>
        <dsp:cNvSpPr/>
      </dsp:nvSpPr>
      <dsp:spPr>
        <a:xfrm>
          <a:off x="0" y="4567693"/>
          <a:ext cx="10515600" cy="69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NOMHE Advisory Committee </a:t>
          </a:r>
          <a:r>
            <a:rPr lang="en-US" sz="1800" kern="1200" dirty="0"/>
            <a:t>to give input on the Maternal Mortality Review Committee’s Corrective Action Recommendations</a:t>
          </a:r>
        </a:p>
      </dsp:txBody>
      <dsp:txXfrm>
        <a:off x="0" y="4567693"/>
        <a:ext cx="10515600" cy="691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0D50C-A834-4A30-B7EE-98E69729F14D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BE2D6-AA8F-42A1-BE2B-AAFE18104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Legislative Staff Connections</a:t>
            </a:r>
          </a:p>
          <a:p>
            <a:endParaRPr lang="en-US" dirty="0"/>
          </a:p>
          <a:p>
            <a:r>
              <a:rPr lang="en-US" sz="3600" dirty="0"/>
              <a:t>Bills being monitored in a living document</a:t>
            </a:r>
          </a:p>
          <a:p>
            <a:r>
              <a:rPr lang="en-US" sz="3600" dirty="0"/>
              <a:t>How Tracking System Serves NOMHE during Legislative Session</a:t>
            </a:r>
          </a:p>
          <a:p>
            <a:pPr lvl="1"/>
            <a:r>
              <a:rPr lang="en-US" sz="3200" dirty="0"/>
              <a:t>Memorializes integration of health equity within the legislative process (ASLR’s: Comments on behalf of Director’s Office or Health Equity Analysis; </a:t>
            </a:r>
            <a:r>
              <a:rPr lang="en-US" sz="3200" dirty="0">
                <a:highlight>
                  <a:srgbClr val="FFFF00"/>
                </a:highlight>
              </a:rPr>
              <a:t>Embed  supporting materials that should the bill pass, it will help in actioning the past intent. </a:t>
            </a:r>
          </a:p>
          <a:p>
            <a:r>
              <a:rPr lang="en-US" sz="3600" dirty="0"/>
              <a:t>Three Sections</a:t>
            </a:r>
          </a:p>
          <a:p>
            <a:pPr lvl="1"/>
            <a:r>
              <a:rPr lang="en-US" sz="3200" dirty="0"/>
              <a:t>OMHE</a:t>
            </a:r>
          </a:p>
          <a:p>
            <a:pPr lvl="1"/>
            <a:r>
              <a:rPr lang="en-US" sz="3200" dirty="0"/>
              <a:t>DHHS</a:t>
            </a:r>
          </a:p>
          <a:p>
            <a:pPr lvl="1"/>
            <a:r>
              <a:rPr lang="en-US" sz="3200" dirty="0"/>
              <a:t>Populations We Serve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2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speaking about NOMHE: Changes to the NRS could result in changes to the By-Laws</a:t>
            </a:r>
          </a:p>
          <a:p>
            <a:pPr lvl="1"/>
            <a:r>
              <a:rPr lang="en-US" dirty="0"/>
              <a:t>800 - Back to School Fair</a:t>
            </a:r>
          </a:p>
          <a:p>
            <a:pPr marL="685800" lvl="1" indent="-228600">
              <a:buAutoNum type="arabicPlain" startAt="350"/>
            </a:pPr>
            <a:r>
              <a:rPr lang="en-US" dirty="0"/>
              <a:t>- COIVD- Tests</a:t>
            </a:r>
          </a:p>
          <a:p>
            <a:pPr marL="457200" lvl="1" indent="0">
              <a:buNone/>
            </a:pPr>
            <a:r>
              <a:rPr lang="en-US" dirty="0"/>
              <a:t>##  - COVID Vaccines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8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BE2D6-AA8F-42A1-BE2B-AAFE18104A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9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F4D0F4F-E481-46DD-8BE4-669BC68C7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045368" cy="207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C973F6-02AF-46FF-AE5F-D80697097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884767" y="5626671"/>
            <a:ext cx="1012304" cy="113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EE646-F231-45F5-AEE0-442EB2F58A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923028"/>
            <a:ext cx="9144000" cy="54686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D2A38-DA5C-4122-927F-2D59F907BA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532962"/>
            <a:ext cx="9144000" cy="469665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presented by (Person’s Name)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CE4-8B1C-4FE8-BAB4-69721E33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600" kern="1200" smtClean="0">
                <a:solidFill>
                  <a:srgbClr val="1F4E79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fld id="{22C9C077-827F-4AD6-8B28-9A541418F531}" type="datetime1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1B421A-CEB0-4122-A55F-E52ACE10098F}"/>
              </a:ext>
            </a:extLst>
          </p:cNvPr>
          <p:cNvSpPr txBox="1">
            <a:spLocks/>
          </p:cNvSpPr>
          <p:nvPr userDrawn="1"/>
        </p:nvSpPr>
        <p:spPr>
          <a:xfrm>
            <a:off x="1524000" y="2622921"/>
            <a:ext cx="9144000" cy="1368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800" dirty="0">
                <a:solidFill>
                  <a:srgbClr val="1F4E79"/>
                </a:solidFill>
                <a:latin typeface="+mn-lt"/>
              </a:rPr>
              <a:t>Department of Health and </a:t>
            </a:r>
            <a:br>
              <a:rPr lang="en-US" sz="4800" dirty="0">
                <a:solidFill>
                  <a:srgbClr val="1F4E79"/>
                </a:solidFill>
                <a:latin typeface="+mn-lt"/>
              </a:rPr>
            </a:br>
            <a:r>
              <a:rPr lang="en-US" sz="4800" dirty="0">
                <a:solidFill>
                  <a:srgbClr val="1F4E79"/>
                </a:solidFill>
                <a:latin typeface="+mn-lt"/>
              </a:rPr>
              <a:t>Human Services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2A7371-FA15-4B8D-B8B1-CD4B7EF36F87}"/>
              </a:ext>
            </a:extLst>
          </p:cNvPr>
          <p:cNvSpPr txBox="1">
            <a:spLocks/>
          </p:cNvSpPr>
          <p:nvPr userDrawn="1"/>
        </p:nvSpPr>
        <p:spPr>
          <a:xfrm>
            <a:off x="1524000" y="1257420"/>
            <a:ext cx="9144000" cy="1368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200" dirty="0">
                <a:solidFill>
                  <a:srgbClr val="1F4E79"/>
                </a:solidFill>
                <a:latin typeface="+mn-lt"/>
              </a:rPr>
              <a:t>State of Nevada</a:t>
            </a:r>
          </a:p>
        </p:txBody>
      </p:sp>
      <p:pic>
        <p:nvPicPr>
          <p:cNvPr id="9" name="Picture 8" descr="The Great Seal of the State of Nevada &quot;All for our Country&quot;">
            <a:extLst>
              <a:ext uri="{FF2B5EF4-FFF2-40B4-BE49-F238E27FC236}">
                <a16:creationId xmlns:a16="http://schemas.microsoft.com/office/drawing/2014/main" id="{0FBC4D1A-84EE-45B6-95D2-A5CAB3A4B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81" y="480070"/>
            <a:ext cx="1638443" cy="15927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9730DB-1305-49C4-B8EC-9A382996C578}"/>
              </a:ext>
            </a:extLst>
          </p:cNvPr>
          <p:cNvCxnSpPr/>
          <p:nvPr userDrawn="1"/>
        </p:nvCxnSpPr>
        <p:spPr>
          <a:xfrm>
            <a:off x="2669313" y="4086588"/>
            <a:ext cx="6853383" cy="0"/>
          </a:xfrm>
          <a:prstGeom prst="line">
            <a:avLst/>
          </a:prstGeom>
          <a:ln w="25400" cap="sq">
            <a:solidFill>
              <a:schemeClr val="accent5">
                <a:lumMod val="50000"/>
              </a:schemeClr>
            </a:solidFill>
            <a:headEnd type="diamond" w="med" len="lg"/>
            <a:tailEnd type="diamond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27F0BC-AEA1-43B2-AD84-6EFBE6989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202735"/>
            <a:ext cx="9144000" cy="65722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200" kern="1200" dirty="0">
                <a:solidFill>
                  <a:srgbClr val="1F4E79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C09CD6-2C7D-4515-A322-8CDBBC428003}"/>
              </a:ext>
            </a:extLst>
          </p:cNvPr>
          <p:cNvGrpSpPr/>
          <p:nvPr userDrawn="1"/>
        </p:nvGrpSpPr>
        <p:grpSpPr>
          <a:xfrm>
            <a:off x="2426547" y="915697"/>
            <a:ext cx="7338906" cy="717126"/>
            <a:chOff x="1764437" y="915697"/>
            <a:chExt cx="8664719" cy="717126"/>
          </a:xfrm>
        </p:grpSpPr>
        <p:sp>
          <p:nvSpPr>
            <p:cNvPr id="15" name="Text Box 49">
              <a:extLst>
                <a:ext uri="{FF2B5EF4-FFF2-40B4-BE49-F238E27FC236}">
                  <a16:creationId xmlns:a16="http://schemas.microsoft.com/office/drawing/2014/main" id="{9BE4A1A1-78D9-4BBC-B062-4D340136167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764437" y="920035"/>
              <a:ext cx="1809751" cy="71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b="1" dirty="0">
                  <a:solidFill>
                    <a:srgbClr val="1F4E79"/>
                  </a:solidFill>
                  <a:latin typeface="+mn-lt"/>
                </a:rPr>
                <a:t>Steve Sisolak</a:t>
              </a:r>
              <a:endPara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+mn-lt"/>
              </a:endParaRP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 dirty="0">
                  <a:ln>
                    <a:noFill/>
                  </a:ln>
                  <a:solidFill>
                    <a:srgbClr val="1F4E79"/>
                  </a:solidFill>
                  <a:effectLst/>
                  <a:latin typeface="+mn-lt"/>
                </a:rPr>
                <a:t>Governor</a:t>
              </a:r>
              <a:endPara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+mn-lt"/>
              </a:endParaRPr>
            </a:p>
          </p:txBody>
        </p:sp>
        <p:sp>
          <p:nvSpPr>
            <p:cNvPr id="16" name="Text Box 50">
              <a:extLst>
                <a:ext uri="{FF2B5EF4-FFF2-40B4-BE49-F238E27FC236}">
                  <a16:creationId xmlns:a16="http://schemas.microsoft.com/office/drawing/2014/main" id="{1D244E04-4923-4419-99EE-A25D7928468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617817" y="915697"/>
              <a:ext cx="1811339" cy="71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solidFill>
                    <a:srgbClr val="1F4E79"/>
                  </a:solidFill>
                  <a:effectLst/>
                  <a:latin typeface="+mn-lt"/>
                </a:rPr>
                <a:t>Richard Whitley</a:t>
              </a:r>
            </a:p>
            <a:p>
              <a:pPr marL="0" marR="0" lvl="0" indent="0" algn="ct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1" u="none" strike="noStrike" cap="none" normalizeH="0" baseline="0" dirty="0">
                  <a:ln>
                    <a:noFill/>
                  </a:ln>
                  <a:solidFill>
                    <a:srgbClr val="1F4E79"/>
                  </a:solidFill>
                  <a:effectLst/>
                  <a:latin typeface="+mn-lt"/>
                </a:rPr>
                <a:t>Director</a:t>
              </a:r>
              <a:endPara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+mn-lt"/>
              </a:endParaRPr>
            </a:p>
          </p:txBody>
        </p:sp>
      </p:grpSp>
      <p:pic>
        <p:nvPicPr>
          <p:cNvPr id="18" name="Picture 17" descr="Department of Health and Human Services logo &quot;DHHS&quot;">
            <a:extLst>
              <a:ext uri="{FF2B5EF4-FFF2-40B4-BE49-F238E27FC236}">
                <a16:creationId xmlns:a16="http://schemas.microsoft.com/office/drawing/2014/main" id="{9D76AB1F-A8ED-4B18-9C33-FBEC13EC0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70" y="4939883"/>
            <a:ext cx="1331869" cy="1789077"/>
          </a:xfrm>
          <a:prstGeom prst="rect">
            <a:avLst/>
          </a:prstGeom>
        </p:spPr>
      </p:pic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436F594D-EFA8-4AEE-9799-7C7A899224C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altLang="en-US" sz="1400" kern="1200" smtClean="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1F4E79"/>
                </a:solidFill>
                <a:latin typeface="+mn-lt"/>
              </a:rPr>
              <a:t>Helping people.  It’s who we are and what we do.</a:t>
            </a:r>
          </a:p>
        </p:txBody>
      </p:sp>
    </p:spTree>
    <p:extLst>
      <p:ext uri="{BB962C8B-B14F-4D97-AF65-F5344CB8AC3E}">
        <p14:creationId xmlns:p14="http://schemas.microsoft.com/office/powerpoint/2010/main" val="242022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A78A-867E-4DE6-8532-1E463BB5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5F6B3-D14D-4B45-8402-7F8B21B02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D808C-C6B0-48E2-9CFB-FFA5B4AA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3C5BF-11CA-4B14-A5A8-40D86544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0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E2C2-9B9E-4B3E-AC9A-244696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4C7FD-6EE1-451F-BA6B-050A9CEE52F9}"/>
              </a:ext>
            </a:extLst>
          </p:cNvPr>
          <p:cNvSpPr txBox="1">
            <a:spLocks/>
          </p:cNvSpPr>
          <p:nvPr userDrawn="1"/>
        </p:nvSpPr>
        <p:spPr>
          <a:xfrm>
            <a:off x="1540626" y="1828801"/>
            <a:ext cx="9110749" cy="320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n-US" sz="11600" dirty="0">
                <a:solidFill>
                  <a:srgbClr val="1F4E79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33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E2C2-9B9E-4B3E-AC9A-244696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9C1D828-F931-464A-8E86-F9D742DA37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4F36A-7576-491F-A1F7-C8608A197855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1F4E79"/>
                </a:solidFill>
                <a:latin typeface="+mn-lt"/>
              </a:rPr>
              <a:t>Contact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BEE78A-C8E5-4BDB-8A72-F43C2988A4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12842"/>
            <a:ext cx="5257800" cy="547687"/>
          </a:xfrm>
        </p:spPr>
        <p:txBody>
          <a:bodyPr anchor="ctr">
            <a:noAutofit/>
          </a:bodyPr>
          <a:lstStyle>
            <a:lvl1pPr marL="0" indent="0">
              <a:buNone/>
              <a:defRPr lang="en-US" sz="4400" kern="1200" dirty="0" smtClean="0">
                <a:solidFill>
                  <a:srgbClr val="1F4E79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534CAD-222C-4493-B95F-339F15DF5B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812842"/>
            <a:ext cx="5257800" cy="547687"/>
          </a:xfrm>
        </p:spPr>
        <p:txBody>
          <a:bodyPr anchor="ctr">
            <a:noAutofit/>
          </a:bodyPr>
          <a:lstStyle>
            <a:lvl1pPr marL="0" indent="0">
              <a:buNone/>
              <a:defRPr lang="en-US" sz="4000" kern="1200" dirty="0" smtClean="0">
                <a:solidFill>
                  <a:srgbClr val="1F4E79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1ADE59-FB95-4C6E-A827-FD56250EB4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2368550"/>
            <a:ext cx="5257800" cy="53259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B4B28B-D99E-4112-8CD4-D11F2E6E72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368550"/>
            <a:ext cx="5257800" cy="53259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156DF49-83D0-41EC-AECD-5F997A34B8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908216"/>
            <a:ext cx="5257800" cy="53259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7FCF11F-5522-4A79-ADC7-43C7B336CE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908216"/>
            <a:ext cx="5257800" cy="53259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80D7327-8F80-4B78-8D25-2D7AFB13A5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0" y="3447882"/>
            <a:ext cx="5257800" cy="53259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44C58A1-3B7F-464F-BFDB-7C34E8957A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447882"/>
            <a:ext cx="5257800" cy="532592"/>
          </a:xfrm>
        </p:spPr>
        <p:txBody>
          <a:bodyPr anchor="ctr"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BCA736D-CC37-4A51-89AE-E21A02317A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67100" y="5383674"/>
            <a:ext cx="5257800" cy="532592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Web Address</a:t>
            </a:r>
          </a:p>
        </p:txBody>
      </p:sp>
    </p:spTree>
    <p:extLst>
      <p:ext uri="{BB962C8B-B14F-4D97-AF65-F5344CB8AC3E}">
        <p14:creationId xmlns:p14="http://schemas.microsoft.com/office/powerpoint/2010/main" val="4007913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rony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Place Acronyms Here – This list has 2 columns to make it easier to add as many as you need.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F4E79"/>
                </a:solidFill>
                <a:latin typeface="+mn-lt"/>
              </a:defRPr>
            </a:lvl1pPr>
          </a:lstStyle>
          <a:p>
            <a:fld id="{A0EC8638-D38E-4C5B-8C11-DA859CF37C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977BF7-C691-4DC7-AA5B-AE6458762ECE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1F4E7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800" dirty="0">
                <a:solidFill>
                  <a:srgbClr val="1F4E79"/>
                </a:solidFill>
                <a:latin typeface="+mn-lt"/>
              </a:rPr>
              <a:t>Acronyms</a:t>
            </a:r>
          </a:p>
        </p:txBody>
      </p:sp>
    </p:spTree>
    <p:extLst>
      <p:ext uri="{BB962C8B-B14F-4D97-AF65-F5344CB8AC3E}">
        <p14:creationId xmlns:p14="http://schemas.microsoft.com/office/powerpoint/2010/main" val="40043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60497"/>
            <a:ext cx="10515600" cy="5260977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Agenda item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8638-D38E-4C5B-8C11-DA859CF37C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EAF5C6-B59C-45C2-925E-4885EFA9EA13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1F4E79"/>
                </a:solidFill>
                <a:latin typeface="+mn-lt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48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423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8DD7-2C07-44B3-B02F-9F26BFF3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E067E-DCDD-43CE-A2C6-47C7E7D0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CE2C2-9B9E-4B3E-AC9A-244696E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2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C800-7359-4452-8C9C-726AEEF4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461A9-3331-4ABE-9A64-5AB5D229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80A44-01AC-4FFC-AA21-0F2E7F88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3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737B-E561-4C75-AD44-470BD51F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1DD24-6C95-4034-884F-B0C09EDE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6037"/>
            <a:ext cx="5181600" cy="526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ADBD2-493D-4281-B5D9-94DD2B671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6037"/>
            <a:ext cx="5181600" cy="526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A8DFC-D64C-41B5-9A16-1822DA32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6988-7D2B-4891-8B1F-DD838B17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D086-0E7D-486F-AF68-95260E49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560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0C604-A952-423F-BAF4-7D0884893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9949"/>
            <a:ext cx="5157787" cy="4441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DF7-6C77-488D-A301-5F01B69DC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60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4DE2-EB57-4DC2-B87D-DB22D7800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9949"/>
            <a:ext cx="5183188" cy="4441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CDFD66-AE0E-44ED-B181-4B99046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613B-6902-4443-A5CB-2FB41A71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DC91E-048C-40C7-B4A1-C42B250F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1A60B-DAA1-4DCC-89BD-F8E7434C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9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FC07-0CF5-4DAE-8749-44FAA485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F4E7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2152A-2280-4E40-845B-2B9B26EB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D977D-5B7E-41C2-878F-333BC4F97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71CD-925B-4151-AED5-54CBEC25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6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B2DBFB-A98A-4630-BC5E-243E7D04D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01" y="5663696"/>
            <a:ext cx="764198" cy="1026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D69F2-C96D-4F0F-A05E-0B38AFE05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2044"/>
          <a:stretch/>
        </p:blipFill>
        <p:spPr>
          <a:xfrm>
            <a:off x="-1" y="0"/>
            <a:ext cx="1877831" cy="17581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853BC-8490-4DED-9C8F-580D31D5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04E8-62AC-42FA-B929-59C88856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0499"/>
            <a:ext cx="10515600" cy="526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88AF-DBAC-4CB4-9B59-00238870E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600" kern="1200" smtClean="0">
                <a:solidFill>
                  <a:srgbClr val="1F4E79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</a:lstStyle>
          <a:p>
            <a:fld id="{E9C1D828-F931-464A-8E86-F9D742DA37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 smtClean="0">
          <a:solidFill>
            <a:srgbClr val="1F4E79"/>
          </a:solidFill>
          <a:latin typeface="+mn-lt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213E-3FDF-4472-8DC1-0818415EE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Nevada Office of Minority Health &amp; Equity (NOMHE)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A2FF6-E70D-4F04-829F-0308ECD45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5480"/>
            <a:ext cx="9144000" cy="993401"/>
          </a:xfrm>
        </p:spPr>
        <p:txBody>
          <a:bodyPr>
            <a:normAutofit/>
          </a:bodyPr>
          <a:lstStyle/>
          <a:p>
            <a:r>
              <a:rPr lang="en-US" sz="3200" dirty="0"/>
              <a:t>Tina Dortch, Program Manager</a:t>
            </a:r>
          </a:p>
          <a:p>
            <a:r>
              <a:rPr lang="en-US" dirty="0"/>
              <a:t>(08/17/2021)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83497-CDC1-4006-A8FB-7226BAABE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Manager Update</a:t>
            </a:r>
          </a:p>
        </p:txBody>
      </p:sp>
      <p:pic>
        <p:nvPicPr>
          <p:cNvPr id="14" name="Picture 13" descr="Nevada Office of Minority Health and Equity logo">
            <a:extLst>
              <a:ext uri="{FF2B5EF4-FFF2-40B4-BE49-F238E27FC236}">
                <a16:creationId xmlns:a16="http://schemas.microsoft.com/office/drawing/2014/main" id="{A6C9B7D7-9B7E-4487-8769-3FF1A47135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8" y="4859960"/>
            <a:ext cx="1733630" cy="17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A3F6-0E54-4998-9E08-76A1A2EA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NOMHE Impact</a:t>
            </a:r>
            <a:br>
              <a:rPr lang="en-US" dirty="0"/>
            </a:br>
            <a:r>
              <a:rPr lang="en-US" sz="4800" dirty="0"/>
              <a:t>Fatigued and Taxed Listening Session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334C-5395-4F48-BE7D-56D46C00A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is the Minority Tax? </a:t>
            </a:r>
          </a:p>
          <a:p>
            <a:pPr lvl="1" algn="just"/>
            <a:r>
              <a:rPr lang="en-US" sz="2800" dirty="0"/>
              <a:t>Minority Tax is the costly intersection BIPOC medical professionals experience between advocating for BIPOC patients/communities served and upholding the interests of profit driven medical institutions – often at the expense of their personal wellbeing and professional advancement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200" dirty="0"/>
              <a:t>NOMHE’s Response to the Minority Tax? </a:t>
            </a:r>
          </a:p>
          <a:p>
            <a:pPr lvl="1"/>
            <a:r>
              <a:rPr lang="en-US" sz="2800" dirty="0"/>
              <a:t>Fatigued and Taxed Listening Sessions </a:t>
            </a:r>
          </a:p>
          <a:p>
            <a:pPr lvl="1"/>
            <a:r>
              <a:rPr lang="en-US" sz="2800" dirty="0"/>
              <a:t>Alliance Building, Redefining Value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35E81-3B4C-47C2-8A69-C5A06415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BAC9A-8E37-4D1C-B5E6-6E6A0BD0C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8325" y="179348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Outcome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7D69A0-23B7-4F8A-94DE-2E7DFB546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9371" y="2902841"/>
            <a:ext cx="4706256" cy="2171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 Service Providers</a:t>
            </a:r>
          </a:p>
          <a:p>
            <a:r>
              <a:rPr lang="en-US" dirty="0"/>
              <a:t>1,150 Attendees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350 COVID-19 Tests administered in addition to COVID-19 Vaccines, back to school vaccines and the HPV vaccine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DDD1E-205F-4617-A1C1-A87A4125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274A1-4999-45FB-A73E-ECD5C503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994"/>
            <a:ext cx="12344399" cy="11891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NOMHE Impact</a:t>
            </a:r>
            <a:br>
              <a:rPr lang="en-US" dirty="0"/>
            </a:br>
            <a:r>
              <a:rPr lang="en-US" sz="3600" dirty="0"/>
              <a:t>Community Backpack Giveaway </a:t>
            </a:r>
            <a:br>
              <a:rPr lang="en-US" sz="3600" dirty="0"/>
            </a:br>
            <a:r>
              <a:rPr lang="en-US" sz="3600" dirty="0"/>
              <a:t>and Prevention Focused Health Fair (8/7/2021)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805AC-5459-40F3-9E02-52A23C84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6010" y="180297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B3945-6D94-419B-B7EC-6392257E6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32" y="2965673"/>
            <a:ext cx="5831113" cy="217143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Reframing Outreach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e-estab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lishing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Preventative Care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Recognition of COVID-19 as a Chronic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isease </a:t>
            </a:r>
            <a:endParaRPr lang="en-US" dirty="0">
              <a:highlight>
                <a:srgbClr val="FFFF00"/>
              </a:highlight>
            </a:endParaRPr>
          </a:p>
          <a:p>
            <a:endParaRPr lang="en-US" i="1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21389-33EE-4FAD-BF34-23D5923A401D}"/>
              </a:ext>
            </a:extLst>
          </p:cNvPr>
          <p:cNvSpPr txBox="1"/>
          <p:nvPr/>
        </p:nvSpPr>
        <p:spPr>
          <a:xfrm>
            <a:off x="2715296" y="5486131"/>
            <a:ext cx="6761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Results of Event Day Outreach Survey </a:t>
            </a:r>
          </a:p>
        </p:txBody>
      </p:sp>
    </p:spTree>
    <p:extLst>
      <p:ext uri="{BB962C8B-B14F-4D97-AF65-F5344CB8AC3E}">
        <p14:creationId xmlns:p14="http://schemas.microsoft.com/office/powerpoint/2010/main" val="76404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1E73C-F46E-4231-8CAC-61E020AB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5DC0F-6E80-462F-B83F-2C4EDA97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1" y="497665"/>
            <a:ext cx="10904909" cy="613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8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FBB3-FC0F-4F7A-9C9F-071C32BC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Capacity Building Actions</a:t>
            </a:r>
            <a:br>
              <a:rPr lang="en-US" dirty="0"/>
            </a:br>
            <a:r>
              <a:rPr lang="en-US" sz="3600" dirty="0"/>
              <a:t>CDC Health Disparity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FF0F-9101-49B6-A683-A0AE8E97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CDC GRANT PURPOSE / OUTCOMES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 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effectLst/>
                <a:ea typeface="Calibri" panose="020F0502020204030204" pitchFamily="34" charset="0"/>
              </a:rPr>
              <a:t>reduce</a:t>
            </a:r>
            <a:r>
              <a:rPr lang="en-US" sz="3600" dirty="0">
                <a:effectLst/>
                <a:ea typeface="Calibri" panose="020F0502020204030204" pitchFamily="34" charset="0"/>
              </a:rPr>
              <a:t> COVID-19-related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health disparities</a:t>
            </a:r>
            <a:r>
              <a:rPr lang="en-US" sz="3600" dirty="0">
                <a:effectLst/>
                <a:ea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effectLst/>
                <a:ea typeface="Calibri" panose="020F0502020204030204" pitchFamily="34" charset="0"/>
              </a:rPr>
              <a:t>improve and increase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testing and contact tracing</a:t>
            </a:r>
            <a:r>
              <a:rPr lang="en-US" sz="3600" dirty="0">
                <a:effectLst/>
                <a:ea typeface="Calibri" panose="020F0502020204030204" pitchFamily="34" charset="0"/>
              </a:rPr>
              <a:t> among populations at higher risk and that are underserved</a:t>
            </a:r>
          </a:p>
          <a:p>
            <a:pPr marL="0" indent="0">
              <a:buNone/>
            </a:pPr>
            <a:endParaRPr lang="en-US" sz="3600" dirty="0"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3600" dirty="0">
                <a:effectLst/>
                <a:ea typeface="Calibri" panose="020F0502020204030204" pitchFamily="34" charset="0"/>
              </a:rPr>
              <a:t>improve </a:t>
            </a:r>
            <a:r>
              <a:rPr lang="en-US" sz="3600" b="1" dirty="0">
                <a:effectLst/>
                <a:ea typeface="Calibri" panose="020F0502020204030204" pitchFamily="34" charset="0"/>
              </a:rPr>
              <a:t>capacity and service delivery </a:t>
            </a:r>
            <a:r>
              <a:rPr lang="en-US" sz="3600" dirty="0">
                <a:effectLst/>
                <a:ea typeface="Calibri" panose="020F0502020204030204" pitchFamily="34" charset="0"/>
              </a:rPr>
              <a:t>of health and human service providing entities to prevent and control COVID-19 infection among populations at higher risk and that are underserved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7951-B818-4302-B07E-3ED99057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3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FBB3-FC0F-4F7A-9C9F-071C32BC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Capacity Building Actions</a:t>
            </a:r>
            <a:br>
              <a:rPr lang="en-US" dirty="0"/>
            </a:br>
            <a:r>
              <a:rPr lang="en-US" sz="3600" dirty="0"/>
              <a:t>CDC Health Disparity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FF0F-9101-49B6-A683-A0AE8E97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NOMHE’s KEY DELIVERABLES / STAFFING RESPONSE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Health Equity Plan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that reflects emergency responsiveness considerations, language access planning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Multi-sector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coalition building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collaboration enhancements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specifically working with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Nevada Minority Health Equity Coalition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Policy changes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operational improvements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within NOMHE and across DHHS service providing agencies, with a focus on health equity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Development and implementation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on engaging at-risk and underserved populations.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Report on all activities and impacts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7951-B818-4302-B07E-3ED99057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4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FBB3-FC0F-4F7A-9C9F-071C32BC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Capacity Building Actions</a:t>
            </a:r>
            <a:br>
              <a:rPr lang="en-US" dirty="0"/>
            </a:br>
            <a:r>
              <a:rPr lang="en-US" sz="3600" dirty="0"/>
              <a:t>CDC Health Disparity Grant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FF0F-9101-49B6-A683-A0AE8E97D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NOMHE’s Subawards: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Nevada, Las Vegas – The Minority Health Equity Coalition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Building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Nevada, Las Vegas  – School of Public 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 Evaluation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Nevada, Reno –  NV Public Health Training Center (affiliated with the new Larson Institute for Health Impact and Equity)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 - Emphasis on HiAP and Sexual and Gender Minority populations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Entrepreneurs, Inc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Building – Diversity Equity &amp; Inclusion Strategy Content; Policy and Procedure Manual with Emphasis on Workforce inclusion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E7951-B818-4302-B07E-3ED99057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EA28-5954-4369-836D-B9712D91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Capacity Building Actions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81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anose="02020603050405020304" pitchFamily="18" charset="0"/>
              </a:rPr>
              <a:t> Legislative Session – Equity Focused Bills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84F41-1C25-4201-AACC-207FA782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D828-F931-464A-8E86-F9D742DA373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5" descr="Overview of Legislative bills SB424,SB341, SB390,SB222,SB319, and AB119.">
            <a:extLst>
              <a:ext uri="{FF2B5EF4-FFF2-40B4-BE49-F238E27FC236}">
                <a16:creationId xmlns:a16="http://schemas.microsoft.com/office/drawing/2014/main" id="{D3A94610-1AA2-4F6E-8DE7-4E3AE7755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452453"/>
              </p:ext>
            </p:extLst>
          </p:nvPr>
        </p:nvGraphicFramePr>
        <p:xfrm>
          <a:off x="838200" y="1460500"/>
          <a:ext cx="10515600" cy="5260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42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63407-9453-4710-AA56-DA3A53F649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1D828-F931-464A-8E86-F9D742DA373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HS_SlideMaster_Widescreen_102419  -  Read-Only" id="{0495773A-3249-498F-8269-46787D44DE08}" vid="{59D71F9E-4EE7-4650-AD68-6342B19BFC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Need for Diversification in Research</Template>
  <TotalTime>10295</TotalTime>
  <Words>639</Words>
  <Application>Microsoft Office PowerPoint</Application>
  <PresentationFormat>Widescreen</PresentationFormat>
  <Paragraphs>95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Nevada Office of Minority Health &amp; Equity (NOMHE)</vt:lpstr>
      <vt:lpstr>NOMHE Impact Fatigued and Taxed Listening Session Series</vt:lpstr>
      <vt:lpstr>NOMHE Impact Community Backpack Giveaway  and Prevention Focused Health Fair (8/7/2021) </vt:lpstr>
      <vt:lpstr>PowerPoint Presentation</vt:lpstr>
      <vt:lpstr>Capacity Building Actions CDC Health Disparity Grant</vt:lpstr>
      <vt:lpstr>Capacity Building Actions CDC Health Disparity Grant</vt:lpstr>
      <vt:lpstr>Capacity Building Actions CDC Health Disparity Grant</vt:lpstr>
      <vt:lpstr>Capacity Building Actions 81st Legislative Session – Equity Focused Bills</vt:lpstr>
      <vt:lpstr>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Minority Health &amp; Equity</dc:title>
  <dc:creator>Tina Dortch</dc:creator>
  <cp:lastModifiedBy>Tina Dortch</cp:lastModifiedBy>
  <cp:revision>131</cp:revision>
  <dcterms:created xsi:type="dcterms:W3CDTF">2020-07-20T18:16:46Z</dcterms:created>
  <dcterms:modified xsi:type="dcterms:W3CDTF">2021-08-11T23:45:03Z</dcterms:modified>
</cp:coreProperties>
</file>