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4" r:id="rId4"/>
    <p:sldId id="265" r:id="rId5"/>
    <p:sldId id="266" r:id="rId6"/>
    <p:sldId id="267" r:id="rId7"/>
    <p:sldId id="268" r:id="rId8"/>
    <p:sldId id="263" r:id="rId9"/>
    <p:sldId id="262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1F4E79"/>
    <a:srgbClr val="4764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90554" autoAdjust="0"/>
  </p:normalViewPr>
  <p:slideViewPr>
    <p:cSldViewPr snapToGrid="0">
      <p:cViewPr varScale="1">
        <p:scale>
          <a:sx n="103" d="100"/>
          <a:sy n="103" d="100"/>
        </p:scale>
        <p:origin x="780" y="108"/>
      </p:cViewPr>
      <p:guideLst/>
    </p:cSldViewPr>
  </p:slideViewPr>
  <p:notesTextViewPr>
    <p:cViewPr>
      <p:scale>
        <a:sx n="153" d="100"/>
        <a:sy n="153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0D50C-A834-4A30-B7EE-98E69729F14D}" type="datetimeFigureOut">
              <a:rPr lang="en-US" smtClean="0"/>
              <a:t>5/12/2021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BE2D6-AA8F-42A1-BE2B-AAFE18104A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908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Legislative Staff Connections</a:t>
            </a:r>
          </a:p>
          <a:p>
            <a:endParaRPr lang="en-US" dirty="0"/>
          </a:p>
          <a:p>
            <a:r>
              <a:rPr lang="en-US" sz="3600" dirty="0"/>
              <a:t>Bills being monitored in a living document</a:t>
            </a:r>
          </a:p>
          <a:p>
            <a:r>
              <a:rPr lang="en-US" sz="3600" dirty="0"/>
              <a:t>How Tracking System Serves NOMHE during Legislative Session</a:t>
            </a:r>
          </a:p>
          <a:p>
            <a:pPr lvl="1"/>
            <a:r>
              <a:rPr lang="en-US" sz="3200" dirty="0"/>
              <a:t>Memorializes integration of health equity within the legislative process (ASLR’s: Comments on behalf of Director’s Office or Health Equity Analysis; </a:t>
            </a:r>
            <a:r>
              <a:rPr lang="en-US" sz="3200" dirty="0">
                <a:highlight>
                  <a:srgbClr val="FFFF00"/>
                </a:highlight>
              </a:rPr>
              <a:t>Embed  supporting materials that should the bill pass, it will help in actioning the past intent. </a:t>
            </a:r>
          </a:p>
          <a:p>
            <a:r>
              <a:rPr lang="en-US" sz="3600" dirty="0"/>
              <a:t>Three Sections</a:t>
            </a:r>
          </a:p>
          <a:p>
            <a:pPr lvl="1"/>
            <a:r>
              <a:rPr lang="en-US" sz="3200" dirty="0"/>
              <a:t>OMHE</a:t>
            </a:r>
          </a:p>
          <a:p>
            <a:pPr lvl="1"/>
            <a:r>
              <a:rPr lang="en-US" sz="3200" dirty="0"/>
              <a:t>DHHS</a:t>
            </a:r>
          </a:p>
          <a:p>
            <a:pPr lvl="1"/>
            <a:r>
              <a:rPr lang="en-US" sz="3200" dirty="0"/>
              <a:t>Populations We Serve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BE2D6-AA8F-42A1-BE2B-AAFE18104AA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428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speaking about NOMHE: Changes to the NRS could result in changes to the By-Laws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BE2D6-AA8F-42A1-BE2B-AAFE18104AA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82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Effective upon passing </a:t>
            </a:r>
          </a:p>
          <a:p>
            <a:r>
              <a:rPr lang="en-US" dirty="0"/>
              <a:t>Last Talking Point: Explain that Tina will be elaborating on another Important Bill SB302 as it has a fiscal note and relates to the </a:t>
            </a:r>
            <a:r>
              <a:rPr lang="en-US" dirty="0" err="1"/>
              <a:t>HiAP</a:t>
            </a:r>
            <a:r>
              <a:rPr lang="en-US" dirty="0"/>
              <a:t> initiative with UNR.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BE2D6-AA8F-42A1-BE2B-AAFE18104AA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692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What’s it about and Why it’s relevant</a:t>
            </a:r>
          </a:p>
          <a:p>
            <a:r>
              <a:rPr lang="en-US" dirty="0"/>
              <a:t>AB365: relates to DHHS DEI Efforts</a:t>
            </a:r>
          </a:p>
          <a:p>
            <a:r>
              <a:rPr lang="en-US" dirty="0"/>
              <a:t>AB343: Another </a:t>
            </a:r>
            <a:r>
              <a:rPr lang="en-US" dirty="0" err="1"/>
              <a:t>HiAP</a:t>
            </a:r>
            <a:r>
              <a:rPr lang="en-US" dirty="0"/>
              <a:t> related tool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BE2D6-AA8F-42A1-BE2B-AAFE18104AA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180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DF4D0F4F-E481-46DD-8BE4-669BC68C78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045368" cy="207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4C973F6-02AF-46FF-AE5F-D80697097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884767" y="5626671"/>
            <a:ext cx="1012304" cy="11335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3EE646-F231-45F5-AEE0-442EB2F58A6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4923028"/>
            <a:ext cx="9144000" cy="546866"/>
          </a:xfrm>
        </p:spPr>
        <p:txBody>
          <a:bodyPr anchor="ctr">
            <a:normAutofit/>
          </a:bodyPr>
          <a:lstStyle>
            <a:lvl1pPr algn="ctr">
              <a:defRPr sz="2800">
                <a:solidFill>
                  <a:srgbClr val="1F4E79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Division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3D2A38-DA5C-4122-927F-2D59F907BA7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5532962"/>
            <a:ext cx="9144000" cy="469665"/>
          </a:xfrm>
        </p:spPr>
        <p:txBody>
          <a:bodyPr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presented by (Person’s Name)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F9CE4-8B1C-4FE8-BAB4-69721E33C3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en-US" sz="1600" kern="1200" smtClean="0">
                <a:solidFill>
                  <a:srgbClr val="1F4E79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</a:lstStyle>
          <a:p>
            <a:fld id="{22C9C077-827F-4AD6-8B28-9A541418F531}" type="datetime1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1B421A-CEB0-4122-A55F-E52ACE10098F}"/>
              </a:ext>
            </a:extLst>
          </p:cNvPr>
          <p:cNvSpPr txBox="1">
            <a:spLocks/>
          </p:cNvSpPr>
          <p:nvPr userDrawn="1"/>
        </p:nvSpPr>
        <p:spPr>
          <a:xfrm>
            <a:off x="1524000" y="2622921"/>
            <a:ext cx="9144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 dirty="0">
                <a:solidFill>
                  <a:srgbClr val="1F4E79"/>
                </a:solidFill>
                <a:latin typeface="+mn-lt"/>
              </a:rPr>
              <a:t>Department of Health and </a:t>
            </a:r>
            <a:br>
              <a:rPr lang="en-US" sz="4800" dirty="0">
                <a:solidFill>
                  <a:srgbClr val="1F4E79"/>
                </a:solidFill>
                <a:latin typeface="+mn-lt"/>
              </a:rPr>
            </a:br>
            <a:r>
              <a:rPr lang="en-US" sz="4800" dirty="0">
                <a:solidFill>
                  <a:srgbClr val="1F4E79"/>
                </a:solidFill>
                <a:latin typeface="+mn-lt"/>
              </a:rPr>
              <a:t>Human Services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C2A7371-FA15-4B8D-B8B1-CD4B7EF36F87}"/>
              </a:ext>
            </a:extLst>
          </p:cNvPr>
          <p:cNvSpPr txBox="1">
            <a:spLocks/>
          </p:cNvSpPr>
          <p:nvPr userDrawn="1"/>
        </p:nvSpPr>
        <p:spPr>
          <a:xfrm>
            <a:off x="1524000" y="1257420"/>
            <a:ext cx="9144000" cy="13685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3200" dirty="0">
                <a:solidFill>
                  <a:srgbClr val="1F4E79"/>
                </a:solidFill>
                <a:latin typeface="+mn-lt"/>
              </a:rPr>
              <a:t>State of Nevada</a:t>
            </a:r>
          </a:p>
        </p:txBody>
      </p:sp>
      <p:pic>
        <p:nvPicPr>
          <p:cNvPr id="9" name="Picture 8" descr="The Great Seal of the State of Nevada &quot;All for our Country&quot;">
            <a:extLst>
              <a:ext uri="{FF2B5EF4-FFF2-40B4-BE49-F238E27FC236}">
                <a16:creationId xmlns:a16="http://schemas.microsoft.com/office/drawing/2014/main" id="{0FBC4D1A-84EE-45B6-95D2-A5CAB3A4B7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781" y="480070"/>
            <a:ext cx="1638443" cy="1592718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9730DB-1305-49C4-B8EC-9A382996C578}"/>
              </a:ext>
            </a:extLst>
          </p:cNvPr>
          <p:cNvCxnSpPr/>
          <p:nvPr userDrawn="1"/>
        </p:nvCxnSpPr>
        <p:spPr>
          <a:xfrm>
            <a:off x="2669313" y="4086588"/>
            <a:ext cx="6853383" cy="0"/>
          </a:xfrm>
          <a:prstGeom prst="line">
            <a:avLst/>
          </a:prstGeom>
          <a:ln w="25400" cap="sq">
            <a:solidFill>
              <a:schemeClr val="accent5">
                <a:lumMod val="50000"/>
              </a:schemeClr>
            </a:solidFill>
            <a:headEnd type="diamond" w="med" len="lg"/>
            <a:tailEnd type="diamond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527F0BC-AEA1-43B2-AD84-6EFBE698983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4202735"/>
            <a:ext cx="9144000" cy="657225"/>
          </a:xfrm>
        </p:spPr>
        <p:txBody>
          <a:bodyPr anchor="ctr">
            <a:normAutofit/>
          </a:bodyPr>
          <a:lstStyle>
            <a:lvl1pPr marL="0" indent="0" algn="ctr">
              <a:buNone/>
              <a:defRPr lang="en-US" sz="3200" kern="1200" dirty="0">
                <a:solidFill>
                  <a:srgbClr val="1F4E79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 Presentation Title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8C09CD6-2C7D-4515-A322-8CDBBC428003}"/>
              </a:ext>
            </a:extLst>
          </p:cNvPr>
          <p:cNvGrpSpPr/>
          <p:nvPr userDrawn="1"/>
        </p:nvGrpSpPr>
        <p:grpSpPr>
          <a:xfrm>
            <a:off x="2426547" y="915697"/>
            <a:ext cx="7338906" cy="717126"/>
            <a:chOff x="1764437" y="915697"/>
            <a:chExt cx="8664719" cy="717126"/>
          </a:xfrm>
        </p:grpSpPr>
        <p:sp>
          <p:nvSpPr>
            <p:cNvPr id="15" name="Text Box 49">
              <a:extLst>
                <a:ext uri="{FF2B5EF4-FFF2-40B4-BE49-F238E27FC236}">
                  <a16:creationId xmlns:a16="http://schemas.microsoft.com/office/drawing/2014/main" id="{9BE4A1A1-78D9-4BBC-B062-4D3401361671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764437" y="920035"/>
              <a:ext cx="1809751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600" b="1" dirty="0">
                  <a:solidFill>
                    <a:srgbClr val="1F4E79"/>
                  </a:solidFill>
                  <a:latin typeface="+mn-lt"/>
                </a:rPr>
                <a:t>Steve Sisolak</a:t>
              </a:r>
              <a:endPara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+mn-lt"/>
              </a:endParaRP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 dirty="0">
                  <a:ln>
                    <a:noFill/>
                  </a:ln>
                  <a:solidFill>
                    <a:srgbClr val="1F4E79"/>
                  </a:solidFill>
                  <a:effectLst/>
                  <a:latin typeface="+mn-lt"/>
                </a:rPr>
                <a:t>Governor</a:t>
              </a:r>
              <a:endPara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+mn-lt"/>
              </a:endParaRPr>
            </a:p>
          </p:txBody>
        </p:sp>
        <p:sp>
          <p:nvSpPr>
            <p:cNvPr id="16" name="Text Box 50">
              <a:extLst>
                <a:ext uri="{FF2B5EF4-FFF2-40B4-BE49-F238E27FC236}">
                  <a16:creationId xmlns:a16="http://schemas.microsoft.com/office/drawing/2014/main" id="{1D244E04-4923-4419-99EE-A25D79284685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8617817" y="915697"/>
              <a:ext cx="1811339" cy="712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>
                  <a:ln>
                    <a:noFill/>
                  </a:ln>
                  <a:solidFill>
                    <a:srgbClr val="1F4E79"/>
                  </a:solidFill>
                  <a:effectLst/>
                  <a:latin typeface="+mn-lt"/>
                </a:rPr>
                <a:t>Richard Whitley</a:t>
              </a:r>
            </a:p>
            <a:p>
              <a:pPr marL="0" marR="0" lvl="0" indent="0" algn="ctr" defTabSz="91437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1" u="none" strike="noStrike" cap="none" normalizeH="0" baseline="0" dirty="0">
                  <a:ln>
                    <a:noFill/>
                  </a:ln>
                  <a:solidFill>
                    <a:srgbClr val="1F4E79"/>
                  </a:solidFill>
                  <a:effectLst/>
                  <a:latin typeface="+mn-lt"/>
                </a:rPr>
                <a:t>Director</a:t>
              </a:r>
              <a:endParaRPr kumimoji="0" lang="en-US" altLang="en-US" sz="1800" b="0" i="1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+mn-lt"/>
              </a:endParaRPr>
            </a:p>
          </p:txBody>
        </p:sp>
      </p:grpSp>
      <p:pic>
        <p:nvPicPr>
          <p:cNvPr id="18" name="Picture 17" descr="Department of Health and Human Services logo &quot;DHHS&quot;">
            <a:extLst>
              <a:ext uri="{FF2B5EF4-FFF2-40B4-BE49-F238E27FC236}">
                <a16:creationId xmlns:a16="http://schemas.microsoft.com/office/drawing/2014/main" id="{9D76AB1F-A8ED-4B18-9C33-FBEC13EC0A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8970" y="4939883"/>
            <a:ext cx="1331869" cy="1789077"/>
          </a:xfrm>
          <a:prstGeom prst="rect">
            <a:avLst/>
          </a:prstGeom>
        </p:spPr>
      </p:pic>
      <p:sp>
        <p:nvSpPr>
          <p:cNvPr id="20" name="Footer Placeholder 5">
            <a:extLst>
              <a:ext uri="{FF2B5EF4-FFF2-40B4-BE49-F238E27FC236}">
                <a16:creationId xmlns:a16="http://schemas.microsoft.com/office/drawing/2014/main" id="{436F594D-EFA8-4AEE-9799-7C7A899224C7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altLang="en-US" sz="1400" kern="120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rgbClr val="1F4E79"/>
                </a:solidFill>
                <a:latin typeface="+mn-lt"/>
              </a:rPr>
              <a:t>Helping people.  It’s who we are and what we do.</a:t>
            </a:r>
          </a:p>
        </p:txBody>
      </p:sp>
    </p:spTree>
    <p:extLst>
      <p:ext uri="{BB962C8B-B14F-4D97-AF65-F5344CB8AC3E}">
        <p14:creationId xmlns:p14="http://schemas.microsoft.com/office/powerpoint/2010/main" val="2420226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AA78A-867E-4DE6-8532-1E463BB59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F4E7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65F6B3-D14D-4B45-8402-7F8B21B021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4D808C-C6B0-48E2-9CFB-FFA5B4AA7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23C5BF-11CA-4B14-A5A8-40D865447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008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294C7FD-6EE1-451F-BA6B-050A9CEE52F9}"/>
              </a:ext>
            </a:extLst>
          </p:cNvPr>
          <p:cNvSpPr txBox="1">
            <a:spLocks/>
          </p:cNvSpPr>
          <p:nvPr userDrawn="1"/>
        </p:nvSpPr>
        <p:spPr>
          <a:xfrm>
            <a:off x="1540626" y="1828801"/>
            <a:ext cx="9110749" cy="3200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en-US" sz="11600" dirty="0">
                <a:solidFill>
                  <a:srgbClr val="1F4E79"/>
                </a:solidFill>
                <a:latin typeface="+mn-lt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3357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94F36A-7576-491F-A1F7-C8608A197855}"/>
              </a:ext>
            </a:extLst>
          </p:cNvPr>
          <p:cNvSpPr txBox="1">
            <a:spLocks/>
          </p:cNvSpPr>
          <p:nvPr userDrawn="1"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>
                <a:solidFill>
                  <a:srgbClr val="1F4E79"/>
                </a:solidFill>
                <a:latin typeface="+mn-lt"/>
              </a:rPr>
              <a:t>Contact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FBEE78A-C8E5-4BDB-8A72-F43C2988A4A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12842"/>
            <a:ext cx="525780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400" kern="1200" dirty="0" smtClean="0">
                <a:solidFill>
                  <a:srgbClr val="1F4E79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2534CAD-222C-4493-B95F-339F15DF5B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6000" y="1812842"/>
            <a:ext cx="5257800" cy="547687"/>
          </a:xfrm>
        </p:spPr>
        <p:txBody>
          <a:bodyPr anchor="ctr">
            <a:noAutofit/>
          </a:bodyPr>
          <a:lstStyle>
            <a:lvl1pPr marL="0" indent="0">
              <a:buNone/>
              <a:defRPr lang="en-US" sz="4000" kern="1200" dirty="0" smtClean="0">
                <a:solidFill>
                  <a:srgbClr val="1F4E79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C1ADE59-FB95-4C6E-A827-FD56250EB4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368550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8B4B28B-D99E-4112-8CD4-D11F2E6E72B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0" y="2368550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Job 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156DF49-83D0-41EC-AECD-5F997A34B8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2908216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37FCF11F-5522-4A79-ADC7-43C7B336CE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2908216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780D7327-8F80-4B78-8D25-2D7AFB13A5E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200" y="3447882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744C58A1-3B7F-464F-BFDB-7C34E8957A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0" y="3447882"/>
            <a:ext cx="5257800" cy="532592"/>
          </a:xfrm>
        </p:spPr>
        <p:txBody>
          <a:bodyPr anchor="ctr"/>
          <a:lstStyle>
            <a:lvl1pPr marL="0" indent="0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0BCA736D-CC37-4A51-89AE-E21A02317A5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467100" y="5383674"/>
            <a:ext cx="5257800" cy="532592"/>
          </a:xfrm>
        </p:spPr>
        <p:txBody>
          <a:bodyPr anchor="ctr"/>
          <a:lstStyle>
            <a:lvl1pPr marL="0" indent="0" algn="ctr">
              <a:buNone/>
              <a:defRPr>
                <a:latin typeface="+mn-lt"/>
              </a:defRPr>
            </a:lvl1pPr>
          </a:lstStyle>
          <a:p>
            <a:pPr lvl="0"/>
            <a:r>
              <a:rPr lang="en-US" dirty="0"/>
              <a:t>Web Address</a:t>
            </a:r>
          </a:p>
        </p:txBody>
      </p:sp>
    </p:spTree>
    <p:extLst>
      <p:ext uri="{BB962C8B-B14F-4D97-AF65-F5344CB8AC3E}">
        <p14:creationId xmlns:p14="http://schemas.microsoft.com/office/powerpoint/2010/main" val="4007913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rony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numCol="2"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dirty="0"/>
              <a:t>Place Acronyms Here – This list has 2 columns to make it easier to add as many as you need.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F4E79"/>
                </a:solidFill>
                <a:latin typeface="+mn-lt"/>
              </a:defRPr>
            </a:lvl1pPr>
          </a:lstStyle>
          <a:p>
            <a:fld id="{A0EC8638-D38E-4C5B-8C11-DA859CF37C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2977BF7-C691-4DC7-AA5B-AE6458762ECE}"/>
              </a:ext>
            </a:extLst>
          </p:cNvPr>
          <p:cNvSpPr txBox="1">
            <a:spLocks/>
          </p:cNvSpPr>
          <p:nvPr userDrawn="1"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 dirty="0">
                <a:solidFill>
                  <a:srgbClr val="1F4E79"/>
                </a:solidFill>
                <a:latin typeface="+mn-lt"/>
              </a:rPr>
              <a:t>Acronyms</a:t>
            </a:r>
          </a:p>
        </p:txBody>
      </p:sp>
    </p:spTree>
    <p:extLst>
      <p:ext uri="{BB962C8B-B14F-4D97-AF65-F5344CB8AC3E}">
        <p14:creationId xmlns:p14="http://schemas.microsoft.com/office/powerpoint/2010/main" val="400432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460497"/>
            <a:ext cx="10515600" cy="5260977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914400" indent="-45720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714500" indent="-342900">
              <a:buFont typeface="+mj-lt"/>
              <a:buAutoNum type="arabicPeriod"/>
              <a:defRPr/>
            </a:lvl4pPr>
            <a:lvl5pPr marL="21717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add Agenda item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8638-D38E-4C5B-8C11-DA859CF37C2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AEAF5C6-B59C-45C2-925E-4885EFA9EA13}"/>
              </a:ext>
            </a:extLst>
          </p:cNvPr>
          <p:cNvSpPr txBox="1">
            <a:spLocks/>
          </p:cNvSpPr>
          <p:nvPr userDrawn="1"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dirty="0">
                <a:solidFill>
                  <a:srgbClr val="1F4E79"/>
                </a:solidFill>
                <a:latin typeface="+mn-lt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sz="4800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404237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58DD7-2C07-44B3-B02F-9F26BFF37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>
                <a:solidFill>
                  <a:srgbClr val="1F4E7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E067E-DCDD-43CE-A2C6-47C7E7D02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CE2C2-9B9E-4B3E-AC9A-244696EB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42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FC800-7359-4452-8C9C-726AEEF44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1F4E7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461A9-3331-4ABE-9A64-5AB5D2295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80A44-01AC-4FFC-AA21-0F2E7F88A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83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E737B-E561-4C75-AD44-470BD51F7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>
                <a:solidFill>
                  <a:srgbClr val="1F4E7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1DD24-6C95-4034-884F-B0C09EDE9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56037"/>
            <a:ext cx="5181600" cy="5265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4ADBD2-493D-4281-B5D9-94DD2B671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56037"/>
            <a:ext cx="5181600" cy="5265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9A8DFC-D64C-41B5-9A16-1822DA323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69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56988-7D2B-4891-8B1F-DD838B17D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>
                <a:solidFill>
                  <a:srgbClr val="1F4E7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7D086-0E7D-486F-AF68-95260E499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45603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80C604-A952-423F-BAF4-7D08848930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79949"/>
            <a:ext cx="5157787" cy="44415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A0FDF7-6C77-488D-A301-5F01B69DC9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45603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974DE2-EB57-4DC2-B87D-DB22D78005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79949"/>
            <a:ext cx="5183188" cy="44415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CDFD66-AE0E-44ED-B181-4B9904607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816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613B-6902-4443-A5CB-2FB41A711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>
                <a:solidFill>
                  <a:srgbClr val="1F4E7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DC91E-048C-40C7-B4A1-C42B250FF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60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41A60B-DAA1-4DCC-89BD-F8E7434C2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992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4FC07-0CF5-4DAE-8749-44FAA4853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F4E7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2152A-2280-4E40-845B-2B9B26EB0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2D977D-5B7E-41C2-878F-333BC4F97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C71CD-925B-4151-AED5-54CBEC25B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6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CB2DBFB-A98A-4630-BC5E-243E7D04D8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701" y="5663696"/>
            <a:ext cx="764198" cy="10265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3D69F2-C96D-4F0F-A05E-0B38AFE058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61" t="22044"/>
          <a:stretch/>
        </p:blipFill>
        <p:spPr>
          <a:xfrm>
            <a:off x="-1" y="0"/>
            <a:ext cx="1877831" cy="1758156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6853BC-8490-4DED-9C8F-580D31D56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4A04E8-62AC-42FA-B929-59C88856B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60499"/>
            <a:ext cx="10515600" cy="526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C88AF-DBAC-4CB4-9B59-00238870E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600" kern="1200" smtClean="0">
                <a:solidFill>
                  <a:srgbClr val="1F4E79"/>
                </a:solidFill>
                <a:latin typeface="+mn-lt"/>
                <a:ea typeface="+mn-ea"/>
                <a:cs typeface="Times New Roman" panose="02020603050405020304" pitchFamily="18" charset="0"/>
              </a:defRPr>
            </a:lvl1pPr>
          </a:lstStyle>
          <a:p>
            <a:fld id="{E9C1D828-F931-464A-8E86-F9D742DA3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2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0" r:id="rId11"/>
    <p:sldLayoutId id="2147483661" r:id="rId12"/>
    <p:sldLayoutId id="2147483662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 smtClean="0">
          <a:solidFill>
            <a:srgbClr val="1F4E79"/>
          </a:solidFill>
          <a:latin typeface="+mn-lt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2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a.neal@dhhs.nv.gov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F213E-3FDF-4472-8DC1-0818415EE6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Nevada Office of Minority Health &amp; Equity (NOMHE)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9A2FF6-E70D-4F04-829F-0308ECD45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35480"/>
            <a:ext cx="9144000" cy="993401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Alexandra Neal </a:t>
            </a:r>
          </a:p>
          <a:p>
            <a:r>
              <a:rPr lang="en-US" sz="2200" dirty="0"/>
              <a:t>Minority Health and Equity Specialist</a:t>
            </a:r>
          </a:p>
          <a:p>
            <a:r>
              <a:rPr lang="en-US" dirty="0"/>
              <a:t>(05/18/2021)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883497-CDC1-4006-A8FB-7226BAABE4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Legislative Update</a:t>
            </a:r>
          </a:p>
        </p:txBody>
      </p:sp>
      <p:pic>
        <p:nvPicPr>
          <p:cNvPr id="14" name="Picture 13" descr="A close up of a sign&#10;&#10;Description automatically generated">
            <a:extLst>
              <a:ext uri="{FF2B5EF4-FFF2-40B4-BE49-F238E27FC236}">
                <a16:creationId xmlns:a16="http://schemas.microsoft.com/office/drawing/2014/main" id="{A6C9B7D7-9B7E-4487-8769-3FF1A47135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88" y="4859960"/>
            <a:ext cx="1733630" cy="1733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935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C159DA-62A9-45A7-8AD5-6443FA2E9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10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3C8397-379D-4B37-AFC7-97825FF284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261" y="-53042"/>
            <a:ext cx="4493968" cy="6911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25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EA3F6-0E54-4998-9E08-76A1A2EAF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0334C-5395-4F48-BE7D-56D46C00A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How Tracking System Serves NOMHE during Legislative Session</a:t>
            </a:r>
          </a:p>
          <a:p>
            <a:pPr lvl="1"/>
            <a:r>
              <a:rPr lang="en-US" sz="3200" dirty="0"/>
              <a:t>Memorializes integration of health equity within the legislative process </a:t>
            </a:r>
          </a:p>
          <a:p>
            <a:r>
              <a:rPr lang="en-US" sz="3600" dirty="0"/>
              <a:t>Three Sections</a:t>
            </a:r>
          </a:p>
          <a:p>
            <a:pPr lvl="1"/>
            <a:r>
              <a:rPr lang="en-US" sz="3200" dirty="0"/>
              <a:t>OMHE</a:t>
            </a:r>
          </a:p>
          <a:p>
            <a:pPr lvl="1"/>
            <a:r>
              <a:rPr lang="en-US" sz="3200" dirty="0"/>
              <a:t>DHHS</a:t>
            </a:r>
          </a:p>
          <a:p>
            <a:pPr lvl="1"/>
            <a:r>
              <a:rPr lang="en-US" sz="3200" dirty="0"/>
              <a:t>Populations We Serve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A35E81-3B4C-47C2-8A69-C5A064151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747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274A1-4999-45FB-A73E-ECD5C5038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SB341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B3945-6D94-419B-B7EC-6392257E6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Sponsor: Senator Pat Spearman </a:t>
            </a:r>
          </a:p>
          <a:p>
            <a:r>
              <a:rPr lang="en-US" dirty="0"/>
              <a:t>Current Location</a:t>
            </a:r>
          </a:p>
          <a:p>
            <a:pPr algn="l">
              <a:spcAft>
                <a:spcPts val="800"/>
              </a:spcAft>
            </a:pPr>
            <a:r>
              <a:rPr lang="en-US" dirty="0"/>
              <a:t>Legislative Purpose</a:t>
            </a:r>
          </a:p>
          <a:p>
            <a:pPr lvl="1">
              <a:spcAft>
                <a:spcPts val="800"/>
              </a:spcAft>
            </a:pPr>
            <a:r>
              <a:rPr lang="en-US" dirty="0"/>
              <a:t>Establishes an Equity Fund for OMHE revenue</a:t>
            </a:r>
          </a:p>
          <a:p>
            <a:pPr lvl="1">
              <a:spcAft>
                <a:spcPts val="800"/>
              </a:spcAft>
            </a:pPr>
            <a:r>
              <a:rPr lang="en-US" dirty="0"/>
              <a:t>Promotes OMHE establishing public/private partnerships</a:t>
            </a:r>
          </a:p>
          <a:p>
            <a:pPr lvl="1">
              <a:spcAft>
                <a:spcPts val="800"/>
              </a:spcAft>
            </a:pPr>
            <a:r>
              <a:rPr lang="en-US" dirty="0"/>
              <a:t>Establishes a Kidney Disease Task Force</a:t>
            </a:r>
          </a:p>
          <a:p>
            <a:r>
              <a:rPr lang="en-US" dirty="0"/>
              <a:t>Effect on NOMHE, NOMHE’s Responsibilities, NOMHE By-Laws</a:t>
            </a:r>
          </a:p>
          <a:p>
            <a:pPr lvl="1"/>
            <a:r>
              <a:rPr lang="en-US" dirty="0"/>
              <a:t>Supports and changes NOMHE’s function, responsibilities and abilities.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6DDD1E-205F-4617-A1C1-A87A41259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810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DEA28-5954-4369-836D-B9712D912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SB222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4C80A-DFA7-491A-8575-BF3B24820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Sponsor: Senator Melanie Schieble </a:t>
            </a:r>
          </a:p>
          <a:p>
            <a:r>
              <a:rPr lang="en-US" dirty="0"/>
              <a:t>Current Location</a:t>
            </a:r>
          </a:p>
          <a:p>
            <a:r>
              <a:rPr lang="en-US" dirty="0"/>
              <a:t>Legislative Purpose</a:t>
            </a:r>
          </a:p>
          <a:p>
            <a:pPr lvl="1"/>
            <a:r>
              <a:rPr lang="en-US" dirty="0"/>
              <a:t>Identify Diversity and Inclusion Liaisons with State agencies</a:t>
            </a:r>
          </a:p>
          <a:p>
            <a:pPr lvl="1"/>
            <a:r>
              <a:rPr lang="en-US" dirty="0"/>
              <a:t>Establish  Office of Minority Health and Equity Collaboration with Commission on Minority Affairs and  Office of New Americans</a:t>
            </a:r>
          </a:p>
          <a:p>
            <a:r>
              <a:rPr lang="en-US" dirty="0"/>
              <a:t>Effect on NOMHE and NOMHE’s Responsibilities:</a:t>
            </a:r>
          </a:p>
          <a:p>
            <a:pPr lvl="1"/>
            <a:r>
              <a:rPr lang="en-US" dirty="0"/>
              <a:t>Requires  collaboration and reporting on findings and recommendations.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D84F41-1C25-4201-AACC-207FA782B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425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EFBB3-FC0F-4F7A-9C9F-071C32BCD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SB390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8FF0F-9101-49B6-A683-A0AE8E97D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Sponsor: Senate Committee of Health and Human Services</a:t>
            </a:r>
          </a:p>
          <a:p>
            <a:r>
              <a:rPr lang="en-US" dirty="0"/>
              <a:t>Current Location</a:t>
            </a:r>
          </a:p>
          <a:p>
            <a:r>
              <a:rPr lang="en-US" dirty="0"/>
              <a:t>Legislative Purpose: </a:t>
            </a:r>
          </a:p>
          <a:p>
            <a:pPr lvl="1"/>
            <a:r>
              <a:rPr lang="en-US" dirty="0"/>
              <a:t>Creates a new Advisory Committee to oversee the distribution of NV’s Opioid Settlement Funds</a:t>
            </a:r>
          </a:p>
          <a:p>
            <a:r>
              <a:rPr lang="en-US" dirty="0"/>
              <a:t>Effect on NOMHE and NOMHE’s Responsibilities:</a:t>
            </a:r>
          </a:p>
          <a:p>
            <a:pPr lvl="1"/>
            <a:r>
              <a:rPr lang="en-US" dirty="0"/>
              <a:t>Proposed amendment from the Attorney General’s Office:</a:t>
            </a:r>
          </a:p>
          <a:p>
            <a:pPr lvl="2"/>
            <a:r>
              <a:rPr lang="en-US" dirty="0"/>
              <a:t>NOMHE appoints members to the new Advisory Committee</a:t>
            </a:r>
          </a:p>
          <a:p>
            <a:pPr lvl="2"/>
            <a:r>
              <a:rPr lang="en-US" dirty="0"/>
              <a:t>NOMHE assists with Needs Assessment impacting fund distribution strategy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1E7951-B818-4302-B07E-3ED990578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848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62D3C-31E0-44A7-8E3C-C6B889020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AB119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FACF3-DB8D-4CC3-992A-A944BB131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Sponsor: Assemblywoman Clara Thomas</a:t>
            </a:r>
          </a:p>
          <a:p>
            <a:r>
              <a:rPr lang="en-US" dirty="0"/>
              <a:t>Current Location</a:t>
            </a:r>
          </a:p>
          <a:p>
            <a:r>
              <a:rPr lang="en-US" dirty="0"/>
              <a:t>Legislative Purpose:</a:t>
            </a:r>
          </a:p>
          <a:p>
            <a:pPr lvl="1"/>
            <a:r>
              <a:rPr lang="en-US" b="0" i="0" dirty="0">
                <a:solidFill>
                  <a:srgbClr val="201F1E"/>
                </a:solidFill>
                <a:effectLst/>
              </a:rPr>
              <a:t>NOMHE to support Maternal Mortality Review Committee, providing input on disparities, disproportionate impact and development of Corrective Action Plan</a:t>
            </a:r>
            <a:endParaRPr lang="en-US" sz="3200" dirty="0"/>
          </a:p>
          <a:p>
            <a:r>
              <a:rPr lang="en-US" dirty="0"/>
              <a:t>Effect on NOMHE and NOMHE’s Responsibilities:</a:t>
            </a:r>
          </a:p>
          <a:p>
            <a:pPr lvl="1"/>
            <a:r>
              <a:rPr lang="en-US" dirty="0"/>
              <a:t>Requires NOMHE advisory committee to contribute to maternal mortality report each even numbered year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19728-2E3F-459C-8205-7B6224645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694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DD82F-04AF-4D94-8366-AC116B79F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Other Legislative Bills being Monitored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84E11-D805-4CA3-8DBE-C049AC260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AB365</a:t>
            </a:r>
            <a:r>
              <a:rPr lang="en-US" dirty="0"/>
              <a:t>- Revises provisions relating to governmental administration and equity reporting</a:t>
            </a:r>
          </a:p>
          <a:p>
            <a:r>
              <a:rPr lang="en-US" b="1" dirty="0"/>
              <a:t>AB327 </a:t>
            </a:r>
            <a:r>
              <a:rPr lang="en-US" dirty="0"/>
              <a:t>-Requires certain mental health professionals to complete continuing education relating to cultural competency</a:t>
            </a:r>
          </a:p>
          <a:p>
            <a:r>
              <a:rPr lang="en-US" b="1" dirty="0"/>
              <a:t>AB343</a:t>
            </a:r>
            <a:r>
              <a:rPr lang="en-US" dirty="0"/>
              <a:t>-Provides for the development of plans for conducting walking audits of urbanized areas in certain counties</a:t>
            </a:r>
          </a:p>
          <a:p>
            <a:r>
              <a:rPr lang="en-US" b="1" dirty="0"/>
              <a:t>SB179</a:t>
            </a:r>
            <a:r>
              <a:rPr lang="en-US" dirty="0"/>
              <a:t>- Provisions relating to sign language interpreting and </a:t>
            </a:r>
            <a:r>
              <a:rPr lang="en-US" dirty="0" err="1"/>
              <a:t>realtime</a:t>
            </a:r>
            <a:r>
              <a:rPr lang="en-US" dirty="0"/>
              <a:t> captioning</a:t>
            </a:r>
          </a:p>
          <a:p>
            <a:r>
              <a:rPr lang="en-US" b="1" dirty="0"/>
              <a:t>AB421-</a:t>
            </a:r>
            <a:r>
              <a:rPr lang="en-US" dirty="0"/>
              <a:t>Establishes  preferred method of referring to persons with certain conditions in N.R.S. and N.A.C.</a:t>
            </a:r>
          </a:p>
          <a:p>
            <a:r>
              <a:rPr lang="en-US" b="1" dirty="0"/>
              <a:t>AB180</a:t>
            </a:r>
            <a:r>
              <a:rPr lang="en-US" dirty="0"/>
              <a:t>-Supplementing Medicare for certain persons with chronic disease, disabilities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B4787D-F053-435F-8525-C0ED83C94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425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456ED2-1583-4596-AB2A-9B1BD8179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5B0C4-0877-4B2F-9D41-F38FA83484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Alexandra Neal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51B031-33A5-4920-B33C-3A81577B88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Minority Health and Equity Specialist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4E77AE-D718-42B7-87CD-FCA9693091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a.neal@dhhs.nv.gov</a:t>
            </a:r>
            <a:r>
              <a:rPr lang="en-US" dirty="0"/>
              <a:t>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E49C97C-F039-44F5-A56A-83E2342C993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775-508-3565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F5EFFF3-715D-409F-B925-93DF83B5046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455149" y="3015466"/>
            <a:ext cx="5257800" cy="2131888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“</a:t>
            </a:r>
            <a:r>
              <a:rPr lang="en-US" b="1" dirty="0"/>
              <a:t>The prescription for the cure rests with an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b="1" dirty="0"/>
              <a:t>accurate diagnosis of the disease</a:t>
            </a:r>
            <a:r>
              <a:rPr lang="en-US" dirty="0"/>
              <a:t>”</a:t>
            </a:r>
          </a:p>
          <a:p>
            <a:r>
              <a:rPr lang="en-US" dirty="0"/>
              <a:t>………</a:t>
            </a:r>
            <a:r>
              <a:rPr lang="en-US" sz="1900" b="1" i="1" dirty="0"/>
              <a:t>Rev. Dr. Martin Luther 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210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863407-9453-4710-AA56-DA3A53F64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1D828-F931-464A-8E86-F9D742DA373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92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HHS_SlideMaster_Widescreen_102419  -  Read-Only" id="{0495773A-3249-498F-8269-46787D44DE08}" vid="{59D71F9E-4EE7-4650-AD68-6342B19BFC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Need for Diversification in Research</Template>
  <TotalTime>7687</TotalTime>
  <Words>541</Words>
  <Application>Microsoft Office PowerPoint</Application>
  <PresentationFormat>Widescreen</PresentationFormat>
  <Paragraphs>89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Nevada Office of Minority Health &amp; Equity (NOMHE)</vt:lpstr>
      <vt:lpstr>Overview </vt:lpstr>
      <vt:lpstr>SB341</vt:lpstr>
      <vt:lpstr>SB222</vt:lpstr>
      <vt:lpstr>SB390</vt:lpstr>
      <vt:lpstr>AB119</vt:lpstr>
      <vt:lpstr>Other Legislative Bills being Monitored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Minority Health &amp; Equity</dc:title>
  <dc:creator>Tina Dortch</dc:creator>
  <cp:lastModifiedBy>Tina Dortch</cp:lastModifiedBy>
  <cp:revision>97</cp:revision>
  <dcterms:created xsi:type="dcterms:W3CDTF">2020-07-20T18:16:46Z</dcterms:created>
  <dcterms:modified xsi:type="dcterms:W3CDTF">2021-05-13T00:35:54Z</dcterms:modified>
</cp:coreProperties>
</file>